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df" ContentType="application/pdf"/>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8" r:id="rId2"/>
    <p:sldId id="261" r:id="rId3"/>
    <p:sldId id="259" r:id="rId4"/>
    <p:sldId id="301" r:id="rId5"/>
    <p:sldId id="300" r:id="rId6"/>
    <p:sldId id="282" r:id="rId7"/>
    <p:sldId id="283" r:id="rId8"/>
    <p:sldId id="279" r:id="rId9"/>
    <p:sldId id="285" r:id="rId10"/>
    <p:sldId id="288" r:id="rId11"/>
    <p:sldId id="287" r:id="rId12"/>
    <p:sldId id="290" r:id="rId13"/>
    <p:sldId id="286" r:id="rId14"/>
    <p:sldId id="291" r:id="rId15"/>
    <p:sldId id="293" r:id="rId16"/>
    <p:sldId id="294" r:id="rId17"/>
    <p:sldId id="295" r:id="rId18"/>
    <p:sldId id="296" r:id="rId19"/>
    <p:sldId id="297" r:id="rId20"/>
    <p:sldId id="273" r:id="rId21"/>
    <p:sldId id="299" r:id="rId22"/>
    <p:sldId id="298"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3" autoAdjust="0"/>
    <p:restoredTop sz="90679" autoAdjust="0"/>
  </p:normalViewPr>
  <p:slideViewPr>
    <p:cSldViewPr snapToObjects="1">
      <p:cViewPr varScale="1">
        <p:scale>
          <a:sx n="118" d="100"/>
          <a:sy n="118" d="100"/>
        </p:scale>
        <p:origin x="848" y="2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2.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52.wmf"/><Relationship Id="rId4" Type="http://schemas.openxmlformats.org/officeDocument/2006/relationships/image" Target="../media/image6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6.wmf"/><Relationship Id="rId1" Type="http://schemas.openxmlformats.org/officeDocument/2006/relationships/image" Target="../media/image47.wmf"/><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2.wmf"/><Relationship Id="rId1" Type="http://schemas.openxmlformats.org/officeDocument/2006/relationships/image" Target="../media/image55.wmf"/><Relationship Id="rId5" Type="http://schemas.openxmlformats.org/officeDocument/2006/relationships/image" Target="../media/image58.wmf"/><Relationship Id="rId4"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F542C9-2D7A-0F44-B8C7-9A40869168D5}" type="datetimeFigureOut">
              <a:rPr lang="en-US" smtClean="0"/>
              <a:pPr/>
              <a:t>10/4/19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0445C6-4FC1-0D4C-8197-D90AC1D2D9D2}" type="slidenum">
              <a:rPr lang="en-US" smtClean="0"/>
              <a:pPr/>
              <a:t>‹#›</a:t>
            </a:fld>
            <a:endParaRPr lang="en-US"/>
          </a:p>
        </p:txBody>
      </p:sp>
    </p:spTree>
    <p:extLst>
      <p:ext uri="{BB962C8B-B14F-4D97-AF65-F5344CB8AC3E}">
        <p14:creationId xmlns:p14="http://schemas.microsoft.com/office/powerpoint/2010/main" val="29008551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4</a:t>
            </a:fld>
            <a:endParaRPr lang="en-US"/>
          </a:p>
        </p:txBody>
      </p:sp>
    </p:spTree>
    <p:extLst>
      <p:ext uri="{BB962C8B-B14F-4D97-AF65-F5344CB8AC3E}">
        <p14:creationId xmlns:p14="http://schemas.microsoft.com/office/powerpoint/2010/main" val="765405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14</a:t>
            </a:fld>
            <a:endParaRPr lang="en-US"/>
          </a:p>
        </p:txBody>
      </p:sp>
    </p:spTree>
    <p:extLst>
      <p:ext uri="{BB962C8B-B14F-4D97-AF65-F5344CB8AC3E}">
        <p14:creationId xmlns:p14="http://schemas.microsoft.com/office/powerpoint/2010/main" val="1710281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15</a:t>
            </a:fld>
            <a:endParaRPr lang="en-US"/>
          </a:p>
        </p:txBody>
      </p:sp>
    </p:spTree>
    <p:extLst>
      <p:ext uri="{BB962C8B-B14F-4D97-AF65-F5344CB8AC3E}">
        <p14:creationId xmlns:p14="http://schemas.microsoft.com/office/powerpoint/2010/main" val="4151936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16</a:t>
            </a:fld>
            <a:endParaRPr lang="en-US"/>
          </a:p>
        </p:txBody>
      </p:sp>
    </p:spTree>
    <p:extLst>
      <p:ext uri="{BB962C8B-B14F-4D97-AF65-F5344CB8AC3E}">
        <p14:creationId xmlns:p14="http://schemas.microsoft.com/office/powerpoint/2010/main" val="3920368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17</a:t>
            </a:fld>
            <a:endParaRPr lang="en-US"/>
          </a:p>
        </p:txBody>
      </p:sp>
    </p:spTree>
    <p:extLst>
      <p:ext uri="{BB962C8B-B14F-4D97-AF65-F5344CB8AC3E}">
        <p14:creationId xmlns:p14="http://schemas.microsoft.com/office/powerpoint/2010/main" val="1414321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18</a:t>
            </a:fld>
            <a:endParaRPr lang="en-US"/>
          </a:p>
        </p:txBody>
      </p:sp>
    </p:spTree>
    <p:extLst>
      <p:ext uri="{BB962C8B-B14F-4D97-AF65-F5344CB8AC3E}">
        <p14:creationId xmlns:p14="http://schemas.microsoft.com/office/powerpoint/2010/main" val="234669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19</a:t>
            </a:fld>
            <a:endParaRPr lang="en-US"/>
          </a:p>
        </p:txBody>
      </p:sp>
    </p:spTree>
    <p:extLst>
      <p:ext uri="{BB962C8B-B14F-4D97-AF65-F5344CB8AC3E}">
        <p14:creationId xmlns:p14="http://schemas.microsoft.com/office/powerpoint/2010/main" val="3729625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5</a:t>
            </a:fld>
            <a:endParaRPr lang="en-US"/>
          </a:p>
        </p:txBody>
      </p:sp>
    </p:spTree>
    <p:extLst>
      <p:ext uri="{BB962C8B-B14F-4D97-AF65-F5344CB8AC3E}">
        <p14:creationId xmlns:p14="http://schemas.microsoft.com/office/powerpoint/2010/main" val="2173377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6</a:t>
            </a:fld>
            <a:endParaRPr lang="en-US"/>
          </a:p>
        </p:txBody>
      </p:sp>
    </p:spTree>
    <p:extLst>
      <p:ext uri="{BB962C8B-B14F-4D97-AF65-F5344CB8AC3E}">
        <p14:creationId xmlns:p14="http://schemas.microsoft.com/office/powerpoint/2010/main" val="3172232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AFTER LAST BULLET</a:t>
            </a:r>
            <a:r>
              <a:rPr lang="en-US" baseline="0" dirty="0"/>
              <a:t> ***</a:t>
            </a:r>
          </a:p>
          <a:p>
            <a:r>
              <a:rPr lang="en-US" dirty="0"/>
              <a:t> More details</a:t>
            </a:r>
            <a:r>
              <a:rPr lang="en-US" baseline="0" dirty="0"/>
              <a:t> on minimum norm can be found in </a:t>
            </a:r>
            <a:r>
              <a:rPr lang="en-US" baseline="0" dirty="0" err="1"/>
              <a:t>Crassidis</a:t>
            </a:r>
            <a:r>
              <a:rPr lang="en-US" baseline="0" dirty="0"/>
              <a:t> &amp; </a:t>
            </a:r>
            <a:r>
              <a:rPr lang="en-US" baseline="0" dirty="0" err="1"/>
              <a:t>Junkins</a:t>
            </a:r>
            <a:r>
              <a:rPr lang="en-US" baseline="0" dirty="0"/>
              <a:t> 2011.</a:t>
            </a:r>
            <a:endParaRPr lang="en-US" dirty="0"/>
          </a:p>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7</a:t>
            </a:fld>
            <a:endParaRPr lang="en-US"/>
          </a:p>
        </p:txBody>
      </p:sp>
    </p:spTree>
    <p:extLst>
      <p:ext uri="{BB962C8B-B14F-4D97-AF65-F5344CB8AC3E}">
        <p14:creationId xmlns:p14="http://schemas.microsoft.com/office/powerpoint/2010/main" val="3024617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rPr>
              <a:t>*** AFTER THE NORMAL EQUATIONS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rPr>
              <a:t>The </a:t>
            </a:r>
            <a:r>
              <a:rPr lang="en-US" dirty="0">
                <a:solidFill>
                  <a:srgbClr val="0000FF"/>
                </a:solidFill>
              </a:rPr>
              <a:t>coefficients</a:t>
            </a:r>
            <a:r>
              <a:rPr lang="en-US" dirty="0">
                <a:solidFill>
                  <a:srgbClr val="000000"/>
                </a:solidFill>
              </a:rPr>
              <a:t> (</a:t>
            </a:r>
            <a:r>
              <a:rPr lang="en-US" b="1" i="1" dirty="0" err="1">
                <a:solidFill>
                  <a:srgbClr val="000000"/>
                </a:solidFill>
              </a:rPr>
              <a:t>x</a:t>
            </a:r>
            <a:r>
              <a:rPr lang="en-US" dirty="0">
                <a:solidFill>
                  <a:srgbClr val="000000"/>
                </a:solidFill>
              </a:rPr>
              <a:t>) of the approximating polynomial may be determined in terms of known quantities </a:t>
            </a:r>
            <a:r>
              <a:rPr lang="en-US" b="1" i="1" dirty="0" err="1">
                <a:solidFill>
                  <a:srgbClr val="000000"/>
                </a:solidFill>
              </a:rPr>
              <a:t>b</a:t>
            </a:r>
            <a:r>
              <a:rPr lang="en-US" dirty="0">
                <a:solidFill>
                  <a:srgbClr val="000000"/>
                </a:solidFill>
              </a:rPr>
              <a:t> and </a:t>
            </a:r>
            <a:r>
              <a:rPr lang="en-US" i="1" dirty="0">
                <a:solidFill>
                  <a:srgbClr val="000000"/>
                </a:solidFill>
              </a:rPr>
              <a:t>A</a:t>
            </a:r>
            <a:r>
              <a:rPr lang="en-US" dirty="0">
                <a:solidFill>
                  <a:srgbClr val="000000"/>
                </a:solidFill>
              </a:rPr>
              <a:t>. If desired, a </a:t>
            </a:r>
            <a:r>
              <a:rPr lang="en-US" dirty="0">
                <a:solidFill>
                  <a:srgbClr val="0000FF"/>
                </a:solidFill>
              </a:rPr>
              <a:t>positive definite weight matrix </a:t>
            </a:r>
            <a:r>
              <a:rPr lang="en-US" dirty="0">
                <a:solidFill>
                  <a:srgbClr val="000000"/>
                </a:solidFill>
              </a:rPr>
              <a:t>may also be included in the cost function, thus leading to</a:t>
            </a:r>
            <a:r>
              <a:rPr lang="en-US" baseline="0" dirty="0">
                <a:solidFill>
                  <a:srgbClr val="000000"/>
                </a:solidFill>
              </a:rPr>
              <a:t> the second equation set of normal equations containing the W weight matrix. For more details on Least squares please refer to Crassidis and Junkins 2011.</a:t>
            </a:r>
            <a:endParaRPr lang="en-US" dirty="0"/>
          </a:p>
          <a:p>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50445C6-4FC1-0D4C-8197-D90AC1D2D9D2}" type="slidenum">
              <a:rPr lang="en-US" smtClean="0"/>
              <a:pPr/>
              <a:t>8</a:t>
            </a:fld>
            <a:endParaRPr lang="en-US"/>
          </a:p>
        </p:txBody>
      </p:sp>
    </p:spTree>
    <p:extLst>
      <p:ext uri="{BB962C8B-B14F-4D97-AF65-F5344CB8AC3E}">
        <p14:creationId xmlns:p14="http://schemas.microsoft.com/office/powerpoint/2010/main" val="3061027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9</a:t>
            </a:fld>
            <a:endParaRPr lang="en-US"/>
          </a:p>
        </p:txBody>
      </p:sp>
    </p:spTree>
    <p:extLst>
      <p:ext uri="{BB962C8B-B14F-4D97-AF65-F5344CB8AC3E}">
        <p14:creationId xmlns:p14="http://schemas.microsoft.com/office/powerpoint/2010/main" val="3624418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10</a:t>
            </a:fld>
            <a:endParaRPr lang="en-US"/>
          </a:p>
        </p:txBody>
      </p:sp>
    </p:spTree>
    <p:extLst>
      <p:ext uri="{BB962C8B-B14F-4D97-AF65-F5344CB8AC3E}">
        <p14:creationId xmlns:p14="http://schemas.microsoft.com/office/powerpoint/2010/main" val="3948592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12</a:t>
            </a:fld>
            <a:endParaRPr lang="en-US"/>
          </a:p>
        </p:txBody>
      </p:sp>
    </p:spTree>
    <p:extLst>
      <p:ext uri="{BB962C8B-B14F-4D97-AF65-F5344CB8AC3E}">
        <p14:creationId xmlns:p14="http://schemas.microsoft.com/office/powerpoint/2010/main" val="831436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445C6-4FC1-0D4C-8197-D90AC1D2D9D2}" type="slidenum">
              <a:rPr lang="en-US" smtClean="0"/>
              <a:pPr/>
              <a:t>13</a:t>
            </a:fld>
            <a:endParaRPr lang="en-US"/>
          </a:p>
        </p:txBody>
      </p:sp>
    </p:spTree>
    <p:extLst>
      <p:ext uri="{BB962C8B-B14F-4D97-AF65-F5344CB8AC3E}">
        <p14:creationId xmlns:p14="http://schemas.microsoft.com/office/powerpoint/2010/main" val="2296356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82FCB80-77F9-A04E-BD06-E1B2E2D3F1EB}" type="datetimeFigureOut">
              <a:rPr lang="en-US" smtClean="0"/>
              <a:pPr/>
              <a:t>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621F2-DFA9-6842-8CBD-A53B6F6A064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2FCB80-77F9-A04E-BD06-E1B2E2D3F1EB}" type="datetimeFigureOut">
              <a:rPr lang="en-US" smtClean="0"/>
              <a:pPr/>
              <a:t>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621F2-DFA9-6842-8CBD-A53B6F6A0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2FCB80-77F9-A04E-BD06-E1B2E2D3F1EB}" type="datetimeFigureOut">
              <a:rPr lang="en-US" smtClean="0"/>
              <a:pPr/>
              <a:t>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621F2-DFA9-6842-8CBD-A53B6F6A0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2FCB80-77F9-A04E-BD06-E1B2E2D3F1EB}" type="datetimeFigureOut">
              <a:rPr lang="en-US" smtClean="0"/>
              <a:pPr/>
              <a:t>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621F2-DFA9-6842-8CBD-A53B6F6A0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FCB80-77F9-A04E-BD06-E1B2E2D3F1EB}" type="datetimeFigureOut">
              <a:rPr lang="en-US" smtClean="0"/>
              <a:pPr/>
              <a:t>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621F2-DFA9-6842-8CBD-A53B6F6A064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2FCB80-77F9-A04E-BD06-E1B2E2D3F1EB}" type="datetimeFigureOut">
              <a:rPr lang="en-US" smtClean="0"/>
              <a:pPr/>
              <a:t>10/4/19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A621F2-DFA9-6842-8CBD-A53B6F6A0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2FCB80-77F9-A04E-BD06-E1B2E2D3F1EB}" type="datetimeFigureOut">
              <a:rPr lang="en-US" smtClean="0"/>
              <a:pPr/>
              <a:t>10/4/19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A621F2-DFA9-6842-8CBD-A53B6F6A064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2FCB80-77F9-A04E-BD06-E1B2E2D3F1EB}" type="datetimeFigureOut">
              <a:rPr lang="en-US" smtClean="0"/>
              <a:pPr/>
              <a:t>10/4/19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A621F2-DFA9-6842-8CBD-A53B6F6A0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2FCB80-77F9-A04E-BD06-E1B2E2D3F1EB}" type="datetimeFigureOut">
              <a:rPr lang="en-US" smtClean="0"/>
              <a:pPr/>
              <a:t>10/4/19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A621F2-DFA9-6842-8CBD-A53B6F6A0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2FCB80-77F9-A04E-BD06-E1B2E2D3F1EB}" type="datetimeFigureOut">
              <a:rPr lang="en-US" smtClean="0"/>
              <a:pPr/>
              <a:t>10/4/19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A621F2-DFA9-6842-8CBD-A53B6F6A064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2FCB80-77F9-A04E-BD06-E1B2E2D3F1EB}" type="datetimeFigureOut">
              <a:rPr lang="en-US" smtClean="0"/>
              <a:pPr/>
              <a:t>10/4/19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A621F2-DFA9-6842-8CBD-A53B6F6A0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2FCB80-77F9-A04E-BD06-E1B2E2D3F1EB}" type="datetimeFigureOut">
              <a:rPr lang="en-US" smtClean="0"/>
              <a:pPr/>
              <a:t>10/4/19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621F2-DFA9-6842-8CBD-A53B6F6A064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7.xml"/><Relationship Id="rId7" Type="http://schemas.openxmlformats.org/officeDocument/2006/relationships/image" Target="../media/image29.png"/><Relationship Id="rId12" Type="http://schemas.openxmlformats.org/officeDocument/2006/relationships/image" Target="../media/image26.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3.png"/><Relationship Id="rId11" Type="http://schemas.openxmlformats.org/officeDocument/2006/relationships/oleObject" Target="../embeddings/oleObject5.bin"/><Relationship Id="rId5" Type="http://schemas.openxmlformats.org/officeDocument/2006/relationships/image" Target="../media/image28.png"/><Relationship Id="rId10" Type="http://schemas.openxmlformats.org/officeDocument/2006/relationships/oleObject" Target="../embeddings/oleObject4.bin"/><Relationship Id="rId4" Type="http://schemas.openxmlformats.org/officeDocument/2006/relationships/image" Target="../media/image27.png"/><Relationship Id="rId9" Type="http://schemas.openxmlformats.org/officeDocument/2006/relationships/image" Target="../media/image25.wmf"/></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9.png"/><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image" Target="../media/image38.png"/><Relationship Id="rId2" Type="http://schemas.openxmlformats.org/officeDocument/2006/relationships/image" Target="../media/image23.pdf"/><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7.png"/><Relationship Id="rId5" Type="http://schemas.openxmlformats.org/officeDocument/2006/relationships/image" Target="../media/image3.png"/><Relationship Id="rId10"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35.png"/><Relationship Id="rId1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8.xml"/><Relationship Id="rId7" Type="http://schemas.openxmlformats.org/officeDocument/2006/relationships/image" Target="../media/image41.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43.wmf"/><Relationship Id="rId5" Type="http://schemas.openxmlformats.org/officeDocument/2006/relationships/image" Target="../media/image3.png"/><Relationship Id="rId10" Type="http://schemas.openxmlformats.org/officeDocument/2006/relationships/oleObject" Target="../embeddings/oleObject8.bin"/><Relationship Id="rId4" Type="http://schemas.openxmlformats.org/officeDocument/2006/relationships/image" Target="../media/image47.png"/><Relationship Id="rId9" Type="http://schemas.openxmlformats.org/officeDocument/2006/relationships/image" Target="../media/image42.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9.xml"/><Relationship Id="rId7" Type="http://schemas.openxmlformats.org/officeDocument/2006/relationships/image" Target="../media/image44.w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3.png"/><Relationship Id="rId4" Type="http://schemas.openxmlformats.org/officeDocument/2006/relationships/image" Target="../media/image46.png"/><Relationship Id="rId9" Type="http://schemas.openxmlformats.org/officeDocument/2006/relationships/image" Target="../media/image45.w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46.wmf"/><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3.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49.wmf"/><Relationship Id="rId3" Type="http://schemas.openxmlformats.org/officeDocument/2006/relationships/notesSlide" Target="../notesSlides/notesSlide11.xml"/><Relationship Id="rId7" Type="http://schemas.openxmlformats.org/officeDocument/2006/relationships/image" Target="../media/image47.wmf"/><Relationship Id="rId12" Type="http://schemas.openxmlformats.org/officeDocument/2006/relationships/oleObject" Target="../embeddings/oleObject15.bin"/><Relationship Id="rId17" Type="http://schemas.openxmlformats.org/officeDocument/2006/relationships/image" Target="../media/image51.wmf"/><Relationship Id="rId2" Type="http://schemas.openxmlformats.org/officeDocument/2006/relationships/slideLayout" Target="../slideLayouts/slideLayout1.xml"/><Relationship Id="rId16" Type="http://schemas.openxmlformats.org/officeDocument/2006/relationships/oleObject" Target="../embeddings/oleObject17.bin"/><Relationship Id="rId1" Type="http://schemas.openxmlformats.org/officeDocument/2006/relationships/vmlDrawing" Target="../drawings/vmlDrawing7.vml"/><Relationship Id="rId6" Type="http://schemas.openxmlformats.org/officeDocument/2006/relationships/oleObject" Target="../embeddings/oleObject12.bin"/><Relationship Id="rId11" Type="http://schemas.openxmlformats.org/officeDocument/2006/relationships/image" Target="../media/image48.wmf"/><Relationship Id="rId5" Type="http://schemas.openxmlformats.org/officeDocument/2006/relationships/image" Target="../media/image3.png"/><Relationship Id="rId15" Type="http://schemas.openxmlformats.org/officeDocument/2006/relationships/image" Target="../media/image50.wmf"/><Relationship Id="rId10" Type="http://schemas.openxmlformats.org/officeDocument/2006/relationships/oleObject" Target="../embeddings/oleObject14.bin"/><Relationship Id="rId4" Type="http://schemas.openxmlformats.org/officeDocument/2006/relationships/image" Target="../media/image56.png"/><Relationship Id="rId9" Type="http://schemas.openxmlformats.org/officeDocument/2006/relationships/image" Target="../media/image46.wmf"/><Relationship Id="rId14" Type="http://schemas.openxmlformats.org/officeDocument/2006/relationships/oleObject" Target="../embeddings/oleObject16.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12.xml"/><Relationship Id="rId7" Type="http://schemas.openxmlformats.org/officeDocument/2006/relationships/image" Target="../media/image52.wmf"/><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18.bin"/><Relationship Id="rId11" Type="http://schemas.openxmlformats.org/officeDocument/2006/relationships/image" Target="../media/image54.wmf"/><Relationship Id="rId5" Type="http://schemas.openxmlformats.org/officeDocument/2006/relationships/image" Target="../media/image3.png"/><Relationship Id="rId10" Type="http://schemas.openxmlformats.org/officeDocument/2006/relationships/oleObject" Target="../embeddings/oleObject20.bin"/><Relationship Id="rId4" Type="http://schemas.openxmlformats.org/officeDocument/2006/relationships/image" Target="../media/image59.png"/><Relationship Id="rId9" Type="http://schemas.openxmlformats.org/officeDocument/2006/relationships/image" Target="../media/image53.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57.wmf"/><Relationship Id="rId3" Type="http://schemas.openxmlformats.org/officeDocument/2006/relationships/notesSlide" Target="../notesSlides/notesSlide13.xml"/><Relationship Id="rId7" Type="http://schemas.openxmlformats.org/officeDocument/2006/relationships/image" Target="../media/image55.wmf"/><Relationship Id="rId12" Type="http://schemas.openxmlformats.org/officeDocument/2006/relationships/oleObject" Target="../embeddings/oleObject24.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oleObject" Target="../embeddings/oleObject21.bin"/><Relationship Id="rId11" Type="http://schemas.openxmlformats.org/officeDocument/2006/relationships/image" Target="../media/image56.wmf"/><Relationship Id="rId5" Type="http://schemas.openxmlformats.org/officeDocument/2006/relationships/image" Target="../media/image3.png"/><Relationship Id="rId15" Type="http://schemas.openxmlformats.org/officeDocument/2006/relationships/image" Target="../media/image58.wmf"/><Relationship Id="rId10" Type="http://schemas.openxmlformats.org/officeDocument/2006/relationships/oleObject" Target="../embeddings/oleObject23.bin"/><Relationship Id="rId4" Type="http://schemas.openxmlformats.org/officeDocument/2006/relationships/image" Target="../media/image61.png"/><Relationship Id="rId9" Type="http://schemas.openxmlformats.org/officeDocument/2006/relationships/image" Target="../media/image52.wmf"/><Relationship Id="rId14" Type="http://schemas.openxmlformats.org/officeDocument/2006/relationships/oleObject" Target="../embeddings/oleObject25.bin"/></Relationships>
</file>

<file path=ppt/slides/_rels/slide18.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oleObject" Target="../embeddings/oleObject29.bin"/><Relationship Id="rId18" Type="http://schemas.openxmlformats.org/officeDocument/2006/relationships/oleObject" Target="../embeddings/oleObject32.bin"/><Relationship Id="rId3" Type="http://schemas.openxmlformats.org/officeDocument/2006/relationships/notesSlide" Target="../notesSlides/notesSlide14.xml"/><Relationship Id="rId7" Type="http://schemas.openxmlformats.org/officeDocument/2006/relationships/oleObject" Target="../embeddings/oleObject26.bin"/><Relationship Id="rId12" Type="http://schemas.openxmlformats.org/officeDocument/2006/relationships/image" Target="../media/image60.wmf"/><Relationship Id="rId17" Type="http://schemas.openxmlformats.org/officeDocument/2006/relationships/oleObject" Target="../embeddings/oleObject31.bin"/><Relationship Id="rId2" Type="http://schemas.openxmlformats.org/officeDocument/2006/relationships/slideLayout" Target="../slideLayouts/slideLayout1.xml"/><Relationship Id="rId16" Type="http://schemas.openxmlformats.org/officeDocument/2006/relationships/image" Target="../media/image62.wmf"/><Relationship Id="rId1" Type="http://schemas.openxmlformats.org/officeDocument/2006/relationships/vmlDrawing" Target="../drawings/vmlDrawing10.vml"/><Relationship Id="rId6" Type="http://schemas.openxmlformats.org/officeDocument/2006/relationships/image" Target="../media/image64.png"/><Relationship Id="rId11" Type="http://schemas.openxmlformats.org/officeDocument/2006/relationships/oleObject" Target="../embeddings/oleObject28.bin"/><Relationship Id="rId5" Type="http://schemas.openxmlformats.org/officeDocument/2006/relationships/image" Target="../media/image3.png"/><Relationship Id="rId15" Type="http://schemas.openxmlformats.org/officeDocument/2006/relationships/oleObject" Target="../embeddings/oleObject30.bin"/><Relationship Id="rId10" Type="http://schemas.openxmlformats.org/officeDocument/2006/relationships/image" Target="../media/image59.wmf"/><Relationship Id="rId19" Type="http://schemas.openxmlformats.org/officeDocument/2006/relationships/image" Target="../media/image63.wmf"/><Relationship Id="rId4" Type="http://schemas.openxmlformats.org/officeDocument/2006/relationships/image" Target="../media/image65.png"/><Relationship Id="rId9" Type="http://schemas.openxmlformats.org/officeDocument/2006/relationships/oleObject" Target="../embeddings/oleObject27.bin"/><Relationship Id="rId14" Type="http://schemas.openxmlformats.org/officeDocument/2006/relationships/image" Target="../media/image61.wmf"/></Relationships>
</file>

<file path=ppt/slides/_rels/slide19.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oleObject" Target="../embeddings/oleObject36.bin"/><Relationship Id="rId3" Type="http://schemas.openxmlformats.org/officeDocument/2006/relationships/notesSlide" Target="../notesSlides/notesSlide15.xml"/><Relationship Id="rId7" Type="http://schemas.openxmlformats.org/officeDocument/2006/relationships/oleObject" Target="../embeddings/oleObject33.bin"/><Relationship Id="rId12" Type="http://schemas.openxmlformats.org/officeDocument/2006/relationships/image" Target="../media/image65.wmf"/><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media/image69.png"/><Relationship Id="rId11" Type="http://schemas.openxmlformats.org/officeDocument/2006/relationships/oleObject" Target="../embeddings/oleObject35.bin"/><Relationship Id="rId5" Type="http://schemas.openxmlformats.org/officeDocument/2006/relationships/image" Target="../media/image3.png"/><Relationship Id="rId10" Type="http://schemas.openxmlformats.org/officeDocument/2006/relationships/image" Target="../media/image64.wmf"/><Relationship Id="rId4" Type="http://schemas.openxmlformats.org/officeDocument/2006/relationships/image" Target="../media/image68.png"/><Relationship Id="rId9" Type="http://schemas.openxmlformats.org/officeDocument/2006/relationships/oleObject" Target="../embeddings/oleObject34.bin"/><Relationship Id="rId14" Type="http://schemas.openxmlformats.org/officeDocument/2006/relationships/image" Target="../media/image66.wm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image" Target="../media/image3.png"/><Relationship Id="rId7" Type="http://schemas.openxmlformats.org/officeDocument/2006/relationships/image" Target="../media/image68.wmf"/><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oleObject" Target="../embeddings/oleObject38.bin"/><Relationship Id="rId11" Type="http://schemas.openxmlformats.org/officeDocument/2006/relationships/image" Target="../media/image70.wmf"/><Relationship Id="rId5" Type="http://schemas.openxmlformats.org/officeDocument/2006/relationships/image" Target="../media/image67.wmf"/><Relationship Id="rId10" Type="http://schemas.openxmlformats.org/officeDocument/2006/relationships/oleObject" Target="../embeddings/oleObject40.bin"/><Relationship Id="rId4" Type="http://schemas.openxmlformats.org/officeDocument/2006/relationships/oleObject" Target="../embeddings/oleObject37.bin"/><Relationship Id="rId9" Type="http://schemas.openxmlformats.org/officeDocument/2006/relationships/image" Target="../media/image69.wmf"/></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13.vml"/><Relationship Id="rId5" Type="http://schemas.openxmlformats.org/officeDocument/2006/relationships/image" Target="../media/image71.wmf"/><Relationship Id="rId4" Type="http://schemas.openxmlformats.org/officeDocument/2006/relationships/oleObject" Target="../embeddings/oleObject41.bin"/></Relationships>
</file>

<file path=ppt/slides/_rels/slide22.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73.png"/><Relationship Id="rId7" Type="http://schemas.openxmlformats.org/officeDocument/2006/relationships/image" Target="../media/image72.wmf"/><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oleObject" Target="../embeddings/oleObject42.bin"/><Relationship Id="rId5" Type="http://schemas.openxmlformats.org/officeDocument/2006/relationships/image" Target="../media/image74.png"/><Relationship Id="rId10" Type="http://schemas.openxmlformats.org/officeDocument/2006/relationships/image" Target="../media/image77.png"/><Relationship Id="rId4" Type="http://schemas.openxmlformats.org/officeDocument/2006/relationships/image" Target="../media/image3.pn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video" Target="file:////Users/robynmw/Dropbox/WRITING/REPORTS/LectureSeries/Lecture1_OrthogonalApproximation/earth_fleet_1080p30.mp4" TargetMode="External"/><Relationship Id="rId7" Type="http://schemas.openxmlformats.org/officeDocument/2006/relationships/image" Target="../media/image3.png"/><Relationship Id="rId2" Type="http://schemas.microsoft.com/office/2007/relationships/media" Target="file:////Users/robynmw/Dropbox/WRITING/REPORTS/LectureSeries/Lecture1_OrthogonalApproximation/earth_fleet_1080p30.mp4" TargetMode="Externa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notesSlide" Target="../notesSlides/notesSlide2.xml"/><Relationship Id="rId10" Type="http://schemas.openxmlformats.org/officeDocument/2006/relationships/image" Target="../media/image70.png"/><Relationship Id="rId4" Type="http://schemas.openxmlformats.org/officeDocument/2006/relationships/slideLayout" Target="../slideLayouts/slideLayout1.xml"/><Relationship Id="rId9" Type="http://schemas.openxmlformats.org/officeDocument/2006/relationships/image" Target="../media/image6.w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4.wmf"/><Relationship Id="rId3" Type="http://schemas.openxmlformats.org/officeDocument/2006/relationships/notesSlide" Target="../notesSlides/notesSlide5.xml"/><Relationship Id="rId7" Type="http://schemas.openxmlformats.org/officeDocument/2006/relationships/image" Target="../media/image17.png"/><Relationship Id="rId12"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1" y="0"/>
            <a:ext cx="9143999" cy="2971800"/>
          </a:xfrm>
          <a:prstGeom prst="rect">
            <a:avLst/>
          </a:prstGeom>
        </p:spPr>
      </p:pic>
      <p:pic>
        <p:nvPicPr>
          <p:cNvPr id="30" name="Picture 29" descr="TAMU_Aero_Logo.png"/>
          <p:cNvPicPr>
            <a:picLocks noChangeAspect="1"/>
          </p:cNvPicPr>
          <p:nvPr/>
        </p:nvPicPr>
        <p:blipFill>
          <a:blip r:embed="rId3"/>
          <a:stretch>
            <a:fillRect/>
          </a:stretch>
        </p:blipFill>
        <p:spPr>
          <a:xfrm>
            <a:off x="-1" y="0"/>
            <a:ext cx="9144000" cy="760985"/>
          </a:xfrm>
          <a:prstGeom prst="rect">
            <a:avLst/>
          </a:prstGeom>
        </p:spPr>
      </p:pic>
      <p:sp>
        <p:nvSpPr>
          <p:cNvPr id="31" name="TextBox 30"/>
          <p:cNvSpPr txBox="1"/>
          <p:nvPr/>
        </p:nvSpPr>
        <p:spPr>
          <a:xfrm>
            <a:off x="0" y="3101637"/>
            <a:ext cx="9143998" cy="3354765"/>
          </a:xfrm>
          <a:prstGeom prst="rect">
            <a:avLst/>
          </a:prstGeom>
          <a:noFill/>
        </p:spPr>
        <p:txBody>
          <a:bodyPr wrap="square" rtlCol="0">
            <a:spAutoFit/>
          </a:bodyPr>
          <a:lstStyle/>
          <a:p>
            <a:pPr algn="ctr"/>
            <a:r>
              <a:rPr lang="en-US" sz="1600" b="1" dirty="0">
                <a:latin typeface="Adobe Caslon Pro Bold"/>
                <a:cs typeface="Adobe Caslon Pro Bold"/>
              </a:rPr>
              <a:t>JOHN L. JUNKINS   &amp;   ROBYN M. WOOLLANDS</a:t>
            </a:r>
          </a:p>
          <a:p>
            <a:pPr algn="ctr"/>
            <a:endParaRPr lang="en-US" sz="1400" dirty="0">
              <a:cs typeface="Adobe Caslon Pro Bold"/>
            </a:endParaRPr>
          </a:p>
          <a:p>
            <a:pPr algn="ctr"/>
            <a:r>
              <a:rPr lang="en-US" sz="2000" dirty="0">
                <a:cs typeface="Adobe Caslon Pro Bold"/>
              </a:rPr>
              <a:t>Five</a:t>
            </a:r>
            <a:r>
              <a:rPr lang="en-US" dirty="0">
                <a:cs typeface="Adobe Caslon Pro Bold"/>
              </a:rPr>
              <a:t> Part Lecture Series</a:t>
            </a:r>
          </a:p>
          <a:p>
            <a:pPr algn="ctr"/>
            <a:endParaRPr lang="en-US" sz="1400" dirty="0">
              <a:cs typeface="Adobe Caslon Pro Bold"/>
            </a:endParaRPr>
          </a:p>
          <a:p>
            <a:pPr algn="ctr"/>
            <a:r>
              <a:rPr lang="en-US" sz="2800" b="1" dirty="0">
                <a:solidFill>
                  <a:srgbClr val="800000"/>
                </a:solidFill>
                <a:cs typeface="Adobe Caslon Pro Bold"/>
              </a:rPr>
              <a:t>Picard-</a:t>
            </a:r>
            <a:r>
              <a:rPr lang="en-US" sz="2800" b="1" dirty="0" err="1">
                <a:solidFill>
                  <a:srgbClr val="800000"/>
                </a:solidFill>
                <a:cs typeface="Adobe Caslon Pro Bold"/>
              </a:rPr>
              <a:t>Chebyshev</a:t>
            </a:r>
            <a:r>
              <a:rPr lang="en-US" sz="2800" b="1" dirty="0">
                <a:solidFill>
                  <a:srgbClr val="800000"/>
                </a:solidFill>
                <a:cs typeface="Adobe Caslon Pro Bold"/>
              </a:rPr>
              <a:t> Numerical Integration</a:t>
            </a:r>
          </a:p>
          <a:p>
            <a:pPr algn="ctr"/>
            <a:r>
              <a:rPr lang="en-US" sz="2800" b="1" dirty="0">
                <a:solidFill>
                  <a:srgbClr val="800000"/>
                </a:solidFill>
                <a:cs typeface="Adobe Caslon Pro Bold"/>
              </a:rPr>
              <a:t>Applications in Astrodynamics</a:t>
            </a:r>
          </a:p>
          <a:p>
            <a:pPr algn="ctr"/>
            <a:endParaRPr lang="en-US" sz="1400" dirty="0">
              <a:cs typeface="Adobe Caslon Pro Bold"/>
            </a:endParaRPr>
          </a:p>
          <a:p>
            <a:pPr algn="ctr"/>
            <a:r>
              <a:rPr lang="en-US" sz="1600" dirty="0">
                <a:cs typeface="Adobe Caslon Pro Bold"/>
              </a:rPr>
              <a:t>Texas A&amp;M University</a:t>
            </a:r>
          </a:p>
          <a:p>
            <a:pPr algn="ctr"/>
            <a:r>
              <a:rPr lang="en-US" sz="1600" dirty="0">
                <a:cs typeface="Adobe Caslon Pro Bold"/>
              </a:rPr>
              <a:t>Department of Aerospace Engineering</a:t>
            </a:r>
          </a:p>
          <a:p>
            <a:pPr algn="ctr"/>
            <a:r>
              <a:rPr lang="en-US" sz="1600" dirty="0">
                <a:cs typeface="Adobe Caslon Pro Bold"/>
              </a:rPr>
              <a:t>College Station, TX 77840</a:t>
            </a:r>
          </a:p>
          <a:p>
            <a:pPr algn="ctr"/>
            <a:endParaRPr lang="en-US" sz="1400" dirty="0">
              <a:cs typeface="Adobe Caslon Pro Bold"/>
            </a:endParaRPr>
          </a:p>
          <a:p>
            <a:pPr algn="ctr"/>
            <a:r>
              <a:rPr lang="en-US" sz="1600" dirty="0">
                <a:cs typeface="Adobe Caslon Pro Bold"/>
              </a:rPr>
              <a:t>Spring 2017</a:t>
            </a:r>
          </a:p>
        </p:txBody>
      </p:sp>
      <p:sp>
        <p:nvSpPr>
          <p:cNvPr id="33" name="Rectangle 32"/>
          <p:cNvSpPr/>
          <p:nvPr/>
        </p:nvSpPr>
        <p:spPr>
          <a:xfrm>
            <a:off x="-3801" y="1158506"/>
            <a:ext cx="9143999" cy="707886"/>
          </a:xfrm>
          <a:prstGeom prst="rect">
            <a:avLst/>
          </a:prstGeom>
        </p:spPr>
        <p:txBody>
          <a:bodyPr wrap="square">
            <a:spAutoFit/>
          </a:bodyPr>
          <a:lstStyle/>
          <a:p>
            <a:pPr algn="ctr"/>
            <a:r>
              <a:rPr lang="en-US" sz="2000" b="1" dirty="0">
                <a:solidFill>
                  <a:schemeClr val="bg1"/>
                </a:solidFill>
                <a:latin typeface="Adobe Caslon Pro Bold"/>
                <a:cs typeface="Adobe Caslon Pro Bold"/>
              </a:rPr>
              <a:t>Lecture 1</a:t>
            </a:r>
          </a:p>
          <a:p>
            <a:pPr algn="ctr"/>
            <a:r>
              <a:rPr lang="en-US" sz="2000" b="1" dirty="0">
                <a:solidFill>
                  <a:schemeClr val="bg1"/>
                </a:solidFill>
                <a:latin typeface="Adobe Caslon Pro Bold"/>
                <a:cs typeface="Adobe Caslon Pro Bold"/>
              </a:rPr>
              <a:t>ORTHOGONAL  APPROXIMATION</a:t>
            </a:r>
            <a:endParaRPr lang="en-US" sz="20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Sampling.eps"/>
          <p:cNvPicPr>
            <a:picLocks noChangeAspect="1"/>
          </p:cNvPicPr>
          <p:nvPr/>
        </p:nvPicPr>
        <p:blipFill rotWithShape="1">
          <a:blip r:embed="rId4"/>
          <a:srcRect l="14621" t="6723"/>
          <a:stretch/>
        </p:blipFill>
        <p:spPr>
          <a:xfrm>
            <a:off x="755576" y="3933056"/>
            <a:ext cx="3784506" cy="2926080"/>
          </a:xfrm>
          <a:prstGeom prst="rect">
            <a:avLst/>
          </a:prstGeom>
        </p:spPr>
      </p:pic>
      <p:pic>
        <p:nvPicPr>
          <p:cNvPr id="19" name="Picture 18" descr="Runge.eps"/>
          <p:cNvPicPr>
            <a:picLocks noChangeAspect="1"/>
          </p:cNvPicPr>
          <p:nvPr/>
        </p:nvPicPr>
        <p:blipFill rotWithShape="1">
          <a:blip r:embed="rId5"/>
          <a:srcRect t="8446" b="-1"/>
          <a:stretch/>
        </p:blipFill>
        <p:spPr>
          <a:xfrm>
            <a:off x="4355976" y="4052427"/>
            <a:ext cx="4572000" cy="2805572"/>
          </a:xfrm>
          <a:prstGeom prst="rect">
            <a:avLst/>
          </a:prstGeom>
        </p:spPr>
      </p:pic>
      <p:sp>
        <p:nvSpPr>
          <p:cNvPr id="22" name="Rectangle 21"/>
          <p:cNvSpPr/>
          <p:nvPr/>
        </p:nvSpPr>
        <p:spPr>
          <a:xfrm>
            <a:off x="192948" y="1071801"/>
            <a:ext cx="8798652" cy="2862322"/>
          </a:xfrm>
          <a:prstGeom prst="rect">
            <a:avLst/>
          </a:prstGeom>
        </p:spPr>
        <p:txBody>
          <a:bodyPr wrap="square">
            <a:noAutofit/>
          </a:bodyPr>
          <a:lstStyle/>
          <a:p>
            <a:r>
              <a:rPr lang="en-US" b="1" dirty="0">
                <a:solidFill>
                  <a:srgbClr val="0000FF"/>
                </a:solidFill>
              </a:rPr>
              <a:t>Sample Points</a:t>
            </a:r>
            <a:endParaRPr lang="en-US" dirty="0"/>
          </a:p>
          <a:p>
            <a:pPr>
              <a:buFont typeface="Arial"/>
              <a:buChar char="•"/>
            </a:pPr>
            <a:r>
              <a:rPr lang="en-US" dirty="0"/>
              <a:t> Sample points (of the forcing function to be fitted) are computed using a cosine node distribution as follows:</a:t>
            </a:r>
          </a:p>
          <a:p>
            <a:endParaRPr lang="en-US" sz="1000" b="1" dirty="0">
              <a:solidFill>
                <a:srgbClr val="0000FF"/>
              </a:solidFill>
            </a:endParaRPr>
          </a:p>
          <a:p>
            <a:r>
              <a:rPr lang="en-US" b="1" dirty="0" err="1">
                <a:solidFill>
                  <a:srgbClr val="0000FF"/>
                </a:solidFill>
              </a:rPr>
              <a:t>Runge</a:t>
            </a:r>
            <a:r>
              <a:rPr lang="en-US" b="1" dirty="0">
                <a:solidFill>
                  <a:srgbClr val="0000FF"/>
                </a:solidFill>
              </a:rPr>
              <a:t> Effect</a:t>
            </a:r>
          </a:p>
          <a:p>
            <a:pPr>
              <a:buFont typeface="Arial"/>
              <a:buChar char="•"/>
            </a:pPr>
            <a:r>
              <a:rPr lang="en-US" dirty="0"/>
              <a:t> Note </a:t>
            </a:r>
            <a:r>
              <a:rPr lang="en-US" b="1" i="1" dirty="0"/>
              <a:t>clustering</a:t>
            </a:r>
            <a:r>
              <a:rPr lang="en-US" dirty="0"/>
              <a:t> of cosine nodes near the ±1 boundaries. </a:t>
            </a:r>
            <a:r>
              <a:rPr lang="en-US" b="1" i="1" dirty="0"/>
              <a:t>Uniform sampling </a:t>
            </a:r>
            <a:r>
              <a:rPr lang="en-US" dirty="0"/>
              <a:t>leads to the “</a:t>
            </a:r>
            <a:r>
              <a:rPr lang="en-US" b="1" i="1" dirty="0" err="1"/>
              <a:t>Runge</a:t>
            </a:r>
            <a:r>
              <a:rPr lang="en-US" b="1" i="1" dirty="0"/>
              <a:t> effect</a:t>
            </a:r>
            <a:r>
              <a:rPr lang="en-US" dirty="0"/>
              <a:t>” (large oscillatory errors between nodes near the boundaries due to </a:t>
            </a:r>
            <a:r>
              <a:rPr lang="en-US" b="1" i="1" dirty="0"/>
              <a:t>lack of support</a:t>
            </a:r>
            <a:r>
              <a:rPr lang="en-US" dirty="0"/>
              <a:t> outside the interval).  </a:t>
            </a:r>
            <a:r>
              <a:rPr lang="en-US" b="1" i="1" dirty="0"/>
              <a:t>Denser interior </a:t>
            </a:r>
            <a:r>
              <a:rPr lang="en-US" dirty="0"/>
              <a:t>nodes helps </a:t>
            </a:r>
            <a:r>
              <a:rPr lang="en-US" b="1" i="1" dirty="0"/>
              <a:t>compensate</a:t>
            </a:r>
            <a:r>
              <a:rPr lang="en-US" dirty="0"/>
              <a:t> for absence of support to the right and left of the approximation interval.  Qualitatively, cosine nodes lead to nearly uniform approximation errors.</a:t>
            </a:r>
          </a:p>
          <a:p>
            <a:endParaRPr lang="en-US" dirty="0"/>
          </a:p>
          <a:p>
            <a:endParaRPr lang="en-US" dirty="0"/>
          </a:p>
          <a:p>
            <a:endParaRPr lang="en-US" dirty="0"/>
          </a:p>
          <a:p>
            <a:endParaRPr lang="en-US" dirty="0"/>
          </a:p>
        </p:txBody>
      </p:sp>
      <p:pic>
        <p:nvPicPr>
          <p:cNvPr id="8" name="Picture 7" descr="TAMU_Aero_Logo.png"/>
          <p:cNvPicPr>
            <a:picLocks noChangeAspect="1"/>
          </p:cNvPicPr>
          <p:nvPr/>
        </p:nvPicPr>
        <p:blipFill>
          <a:blip r:embed="rId6"/>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COSINE  SAMPLING</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pic>
        <p:nvPicPr>
          <p:cNvPr id="11" name="Picture 10"/>
          <p:cNvPicPr>
            <a:picLocks noChangeAspect="1"/>
          </p:cNvPicPr>
          <p:nvPr/>
        </p:nvPicPr>
        <p:blipFill>
          <a:blip r:embed="rId7"/>
          <a:stretch>
            <a:fillRect/>
          </a:stretch>
        </p:blipFill>
        <p:spPr>
          <a:xfrm>
            <a:off x="3275856" y="1700808"/>
            <a:ext cx="3877072" cy="382310"/>
          </a:xfrm>
          <a:prstGeom prst="rect">
            <a:avLst/>
          </a:prstGeom>
        </p:spPr>
      </p:pic>
      <p:sp>
        <p:nvSpPr>
          <p:cNvPr id="24" name="Rectangle 23"/>
          <p:cNvSpPr/>
          <p:nvPr/>
        </p:nvSpPr>
        <p:spPr>
          <a:xfrm>
            <a:off x="5171667" y="4052427"/>
            <a:ext cx="1664901" cy="646331"/>
          </a:xfrm>
          <a:prstGeom prst="rect">
            <a:avLst/>
          </a:prstGeom>
          <a:solidFill>
            <a:srgbClr val="FF0000"/>
          </a:solidFill>
          <a:ln>
            <a:solidFill>
              <a:srgbClr val="FF0000"/>
            </a:solidFill>
          </a:ln>
        </p:spPr>
        <p:txBody>
          <a:bodyPr wrap="none">
            <a:spAutoFit/>
          </a:bodyPr>
          <a:lstStyle/>
          <a:p>
            <a:pPr algn="ctr"/>
            <a:r>
              <a:rPr lang="en-US" b="1" dirty="0">
                <a:solidFill>
                  <a:schemeClr val="bg1"/>
                </a:solidFill>
              </a:rPr>
              <a:t>run_lecture2.m</a:t>
            </a:r>
          </a:p>
          <a:p>
            <a:pPr algn="ctr"/>
            <a:r>
              <a:rPr lang="en-US" b="1" dirty="0" err="1">
                <a:solidFill>
                  <a:schemeClr val="bg1"/>
                </a:solidFill>
              </a:rPr>
              <a:t>chebyshev.m</a:t>
            </a:r>
            <a:endParaRPr lang="en-US" b="1" dirty="0">
              <a:solidFill>
                <a:schemeClr val="bg1"/>
              </a:solidFill>
            </a:endParaRPr>
          </a:p>
        </p:txBody>
      </p:sp>
      <p:sp>
        <p:nvSpPr>
          <p:cNvPr id="12" name="TextBox 11"/>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graphicFrame>
        <p:nvGraphicFramePr>
          <p:cNvPr id="2" name="Object 1"/>
          <p:cNvGraphicFramePr>
            <a:graphicFrameLocks noChangeAspect="1"/>
          </p:cNvGraphicFramePr>
          <p:nvPr>
            <p:extLst>
              <p:ext uri="{D42A27DB-BD31-4B8C-83A1-F6EECF244321}">
                <p14:modId xmlns:p14="http://schemas.microsoft.com/office/powerpoint/2010/main" val="1912847955"/>
              </p:ext>
            </p:extLst>
          </p:nvPr>
        </p:nvGraphicFramePr>
        <p:xfrm>
          <a:off x="2328088" y="5463394"/>
          <a:ext cx="227688" cy="269862"/>
        </p:xfrm>
        <a:graphic>
          <a:graphicData uri="http://schemas.openxmlformats.org/presentationml/2006/ole">
            <mc:AlternateContent xmlns:mc="http://schemas.openxmlformats.org/markup-compatibility/2006">
              <mc:Choice xmlns:v="urn:schemas-microsoft-com:vml" Requires="v">
                <p:oleObj spid="_x0000_s16597" name="Equation" r:id="rId8" imgW="75960" imgH="177480" progId="Equation.DSMT4">
                  <p:embed/>
                </p:oleObj>
              </mc:Choice>
              <mc:Fallback>
                <p:oleObj name="Equation" r:id="rId8" imgW="75960" imgH="177480" progId="Equation.DSMT4">
                  <p:embed/>
                  <p:pic>
                    <p:nvPicPr>
                      <p:cNvPr id="0" name=""/>
                      <p:cNvPicPr/>
                      <p:nvPr/>
                    </p:nvPicPr>
                    <p:blipFill>
                      <a:blip r:embed="rId9"/>
                      <a:stretch>
                        <a:fillRect/>
                      </a:stretch>
                    </p:blipFill>
                    <p:spPr>
                      <a:xfrm>
                        <a:off x="2328088" y="5463394"/>
                        <a:ext cx="227688" cy="269862"/>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860337060"/>
              </p:ext>
            </p:extLst>
          </p:nvPr>
        </p:nvGraphicFramePr>
        <p:xfrm>
          <a:off x="2328088" y="4799647"/>
          <a:ext cx="227688" cy="269862"/>
        </p:xfrm>
        <a:graphic>
          <a:graphicData uri="http://schemas.openxmlformats.org/presentationml/2006/ole">
            <mc:AlternateContent xmlns:mc="http://schemas.openxmlformats.org/markup-compatibility/2006">
              <mc:Choice xmlns:v="urn:schemas-microsoft-com:vml" Requires="v">
                <p:oleObj spid="_x0000_s16598" name="Equation" r:id="rId10" imgW="75960" imgH="177480" progId="Equation.DSMT4">
                  <p:embed/>
                </p:oleObj>
              </mc:Choice>
              <mc:Fallback>
                <p:oleObj name="Equation" r:id="rId10" imgW="75960" imgH="177480" progId="Equation.DSMT4">
                  <p:embed/>
                  <p:pic>
                    <p:nvPicPr>
                      <p:cNvPr id="2" name="Object 1"/>
                      <p:cNvPicPr/>
                      <p:nvPr/>
                    </p:nvPicPr>
                    <p:blipFill>
                      <a:blip r:embed="rId9"/>
                      <a:stretch>
                        <a:fillRect/>
                      </a:stretch>
                    </p:blipFill>
                    <p:spPr>
                      <a:xfrm>
                        <a:off x="2328088" y="4799647"/>
                        <a:ext cx="227688" cy="269862"/>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861955935"/>
              </p:ext>
            </p:extLst>
          </p:nvPr>
        </p:nvGraphicFramePr>
        <p:xfrm>
          <a:off x="683568" y="4111271"/>
          <a:ext cx="129232" cy="2362384"/>
        </p:xfrm>
        <a:graphic>
          <a:graphicData uri="http://schemas.openxmlformats.org/presentationml/2006/ole">
            <mc:AlternateContent xmlns:mc="http://schemas.openxmlformats.org/markup-compatibility/2006">
              <mc:Choice xmlns:v="urn:schemas-microsoft-com:vml" Requires="v">
                <p:oleObj spid="_x0000_s16599" name="Equation" r:id="rId11" imgW="241200" imgH="3429000" progId="Equation.DSMT4">
                  <p:embed/>
                </p:oleObj>
              </mc:Choice>
              <mc:Fallback>
                <p:oleObj name="Equation" r:id="rId11" imgW="241200" imgH="3429000" progId="Equation.DSMT4">
                  <p:embed/>
                  <p:pic>
                    <p:nvPicPr>
                      <p:cNvPr id="0" name=""/>
                      <p:cNvPicPr/>
                      <p:nvPr/>
                    </p:nvPicPr>
                    <p:blipFill>
                      <a:blip r:embed="rId12"/>
                      <a:stretch>
                        <a:fillRect/>
                      </a:stretch>
                    </p:blipFill>
                    <p:spPr>
                      <a:xfrm>
                        <a:off x="683568" y="4111271"/>
                        <a:ext cx="129232" cy="2362384"/>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Chebyshev.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35496" y="3752612"/>
            <a:ext cx="3873693" cy="3132772"/>
          </a:xfrm>
          <a:prstGeom prst="rect">
            <a:avLst/>
          </a:prstGeom>
        </p:spPr>
      </p:pic>
      <mc:AlternateContent xmlns:mc="http://schemas.openxmlformats.org/markup-compatibility/2006" xmlns:a14="http://schemas.microsoft.com/office/drawing/2010/main">
        <mc:Choice Requires="a14">
          <p:sp>
            <p:nvSpPr>
              <p:cNvPr id="20" name="Rectangle 19"/>
              <p:cNvSpPr/>
              <p:nvPr/>
            </p:nvSpPr>
            <p:spPr>
              <a:xfrm>
                <a:off x="3707904" y="3810000"/>
                <a:ext cx="5440288" cy="2949077"/>
              </a:xfrm>
              <a:prstGeom prst="rect">
                <a:avLst/>
              </a:prstGeom>
            </p:spPr>
            <p:txBody>
              <a:bodyPr wrap="square">
                <a:spAutoFit/>
              </a:bodyPr>
              <a:lstStyle/>
              <a:p>
                <a:r>
                  <a:rPr lang="en-US" sz="2000" b="1" dirty="0">
                    <a:solidFill>
                      <a:srgbClr val="0000FF"/>
                    </a:solidFill>
                  </a:rPr>
                  <a:t>Independent Variable Transformation</a:t>
                </a:r>
              </a:p>
              <a:p>
                <a:pPr>
                  <a:buFont typeface="Arial"/>
                  <a:buChar char="•"/>
                </a:pPr>
                <a:r>
                  <a:rPr lang="en-US" sz="2000" dirty="0">
                    <a:solidFill>
                      <a:srgbClr val="000000"/>
                    </a:solidFill>
                  </a:rPr>
                  <a:t> The independent variable (</a:t>
                </a:r>
                <a:r>
                  <a:rPr lang="en-US" sz="2000" i="1" dirty="0">
                    <a:solidFill>
                      <a:srgbClr val="000000"/>
                    </a:solidFill>
                  </a:rPr>
                  <a:t>t</a:t>
                </a:r>
                <a:r>
                  <a:rPr lang="en-US" sz="2000" dirty="0">
                    <a:solidFill>
                      <a:srgbClr val="000000"/>
                    </a:solidFill>
                  </a:rPr>
                  <a:t>) is transformed into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𝜏</m:t>
                    </m:r>
                    <m:r>
                      <a:rPr lang="en-US" sz="2000" b="0" i="1" smtClean="0">
                        <a:solidFill>
                          <a:srgbClr val="000000"/>
                        </a:solidFill>
                        <a:latin typeface="Cambria Math" panose="02040503050406030204" pitchFamily="18" charset="0"/>
                        <a:ea typeface="Cambria Math" panose="02040503050406030204" pitchFamily="18" charset="0"/>
                      </a:rPr>
                      <m:t>:  −</m:t>
                    </m:r>
                    <m:r>
                      <m:rPr>
                        <m:nor/>
                      </m:rPr>
                      <a:rPr lang="en-US" sz="2000" dirty="0"/>
                      <m:t>1</m:t>
                    </m:r>
                    <m:r>
                      <a:rPr lang="en-US" sz="2000">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𝜏</m:t>
                    </m:r>
                    <m:r>
                      <a:rPr lang="en-US" sz="2000">
                        <a:latin typeface="Cambria Math" panose="02040503050406030204" pitchFamily="18" charset="0"/>
                      </a:rPr>
                      <m:t>≤</m:t>
                    </m:r>
                  </m:oMath>
                </a14:m>
                <a:r>
                  <a:rPr lang="en-US" sz="2000" dirty="0"/>
                  <a:t> +1) </a:t>
                </a:r>
                <a:r>
                  <a:rPr lang="en-US" sz="2000" dirty="0">
                    <a:solidFill>
                      <a:srgbClr val="000000"/>
                    </a:solidFill>
                  </a:rPr>
                  <a:t>as follows</a:t>
                </a:r>
                <a:endParaRPr lang="en-US" sz="2000" dirty="0"/>
              </a:p>
              <a:p>
                <a:pPr>
                  <a:buFont typeface="Arial"/>
                  <a:buChar char="•"/>
                </a:pPr>
                <a:endParaRPr lang="en-US" sz="2000" dirty="0"/>
              </a:p>
              <a:p>
                <a:endParaRPr lang="en-US" sz="2000" dirty="0">
                  <a:solidFill>
                    <a:srgbClr val="000000"/>
                  </a:solidFill>
                </a:endParaRPr>
              </a:p>
              <a:p>
                <a:endParaRPr lang="en-US" sz="100" dirty="0">
                  <a:solidFill>
                    <a:srgbClr val="000000"/>
                  </a:solidFill>
                </a:endParaRPr>
              </a:p>
              <a:p>
                <a:pPr>
                  <a:buFont typeface="Arial"/>
                  <a:buChar char="•"/>
                </a:pPr>
                <a:r>
                  <a:rPr lang="en-US" sz="2000" dirty="0">
                    <a:solidFill>
                      <a:srgbClr val="000000"/>
                    </a:solidFill>
                  </a:rPr>
                  <a:t> One suggestion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𝑡</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𝜏</m:t>
                        </m:r>
                        <m:r>
                          <a:rPr lang="en-US" sz="2000" b="0" i="1" smtClean="0">
                            <a:solidFill>
                              <a:srgbClr val="000000"/>
                            </a:solidFill>
                            <a:latin typeface="Cambria Math" panose="02040503050406030204" pitchFamily="18" charset="0"/>
                            <a:ea typeface="Cambria Math" panose="02040503050406030204" pitchFamily="18" charset="0"/>
                          </a:rPr>
                          <m:t>+1</m:t>
                        </m:r>
                      </m:e>
                    </m:d>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𝑡</m:t>
                            </m:r>
                          </m:e>
                          <m:sub>
                            <m:r>
                              <a:rPr lang="en-US" sz="2000" i="1">
                                <a:solidFill>
                                  <a:srgbClr val="000000"/>
                                </a:solidFill>
                                <a:latin typeface="Cambria Math" panose="02040503050406030204" pitchFamily="18" charset="0"/>
                                <a:ea typeface="Cambria Math" panose="02040503050406030204" pitchFamily="18" charset="0"/>
                              </a:rPr>
                              <m:t>𝑓</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𝑡</m:t>
                            </m:r>
                          </m:e>
                          <m:sub>
                            <m:r>
                              <a:rPr lang="en-US" sz="2000" i="1">
                                <a:solidFill>
                                  <a:srgbClr val="000000"/>
                                </a:solidFill>
                                <a:latin typeface="Cambria Math" panose="02040503050406030204" pitchFamily="18" charset="0"/>
                                <a:ea typeface="Cambria Math" panose="02040503050406030204" pitchFamily="18" charset="0"/>
                              </a:rPr>
                              <m:t>0</m:t>
                            </m:r>
                          </m:sub>
                        </m:sSub>
                      </m:e>
                    </m:d>
                  </m:oMath>
                </a14:m>
                <a:r>
                  <a:rPr lang="en-US"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/2</a:t>
                </a:r>
              </a:p>
              <a:p>
                <a:r>
                  <a:rPr lang="en-US" sz="2000" dirty="0">
                    <a:solidFill>
                      <a:srgbClr val="000000"/>
                    </a:solidFill>
                    <a:ea typeface="Cambria Math" panose="02040503050406030204" pitchFamily="18" charset="0"/>
                  </a:rPr>
                  <a:t>          </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𝜏</m:t>
                    </m:r>
                    <m:r>
                      <a:rPr lang="en-US" sz="2000" i="1">
                        <a:solidFill>
                          <a:srgbClr val="000000"/>
                        </a:solidFill>
                        <a:latin typeface="Cambria Math" panose="02040503050406030204" pitchFamily="18" charset="0"/>
                        <a:ea typeface="Cambria Math" panose="02040503050406030204" pitchFamily="18" charset="0"/>
                      </a:rPr>
                      <m:t>= −1+2(</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𝑡</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𝑡</m:t>
                        </m:r>
                      </m:e>
                      <m:sub>
                        <m:r>
                          <a:rPr lang="en-US" sz="2000" i="1">
                            <a:solidFill>
                              <a:srgbClr val="000000"/>
                            </a:solidFill>
                            <a:latin typeface="Cambria Math" panose="02040503050406030204" pitchFamily="18" charset="0"/>
                            <a:ea typeface="Cambria Math" panose="02040503050406030204" pitchFamily="18" charset="0"/>
                          </a:rPr>
                          <m:t>𝑓</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𝑡</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oMath>
                </a14:m>
                <a:endParaRPr lang="en-US" sz="2000" i="1" dirty="0">
                  <a:solidFill>
                    <a:srgbClr val="000000"/>
                  </a:solidFill>
                  <a:latin typeface="Cambria Math" panose="02040503050406030204" pitchFamily="18" charset="0"/>
                  <a:ea typeface="Cambria Math" panose="02040503050406030204" pitchFamily="18" charset="0"/>
                </a:endParaRPr>
              </a:p>
              <a:p>
                <a:r>
                  <a:rPr lang="en-US" sz="2000" dirty="0">
                    <a:solidFill>
                      <a:srgbClr val="000000"/>
                    </a:solidFill>
                    <a:latin typeface="Cambria Math" panose="02040503050406030204" pitchFamily="18" charset="0"/>
                    <a:ea typeface="Cambria Math" panose="02040503050406030204" pitchFamily="18" charset="0"/>
                  </a:rPr>
                  <a:t>so</a:t>
                </a:r>
                <a:br>
                  <a:rPr lang="en-US" sz="2000" i="1" dirty="0">
                    <a:solidFill>
                      <a:srgbClr val="000000"/>
                    </a:solidFill>
                    <a:latin typeface="Cambria Math" panose="02040503050406030204" pitchFamily="18" charset="0"/>
                    <a:ea typeface="Cambria Math" panose="02040503050406030204" pitchFamily="18" charset="0"/>
                  </a:rPr>
                </a:br>
                <a:r>
                  <a:rPr lang="en-US" sz="2000" dirty="0">
                    <a:solidFill>
                      <a:srgbClr val="000000"/>
                    </a:solidFill>
                  </a:rPr>
                  <a:t> </a:t>
                </a:r>
              </a:p>
            </p:txBody>
          </p:sp>
        </mc:Choice>
        <mc:Fallback xmlns="">
          <p:sp>
            <p:nvSpPr>
              <p:cNvPr id="20" name="Rectangle 19"/>
              <p:cNvSpPr>
                <a:spLocks noRot="1" noChangeAspect="1" noMove="1" noResize="1" noEditPoints="1" noAdjustHandles="1" noChangeArrowheads="1" noChangeShapeType="1" noTextEdit="1"/>
              </p:cNvSpPr>
              <p:nvPr/>
            </p:nvSpPr>
            <p:spPr>
              <a:xfrm>
                <a:off x="3707904" y="3810000"/>
                <a:ext cx="5440288" cy="2949077"/>
              </a:xfrm>
              <a:prstGeom prst="rect">
                <a:avLst/>
              </a:prstGeom>
              <a:blipFill>
                <a:blip r:embed="rId4"/>
                <a:stretch>
                  <a:fillRect l="-1120" t="-1033" r="-448"/>
                </a:stretch>
              </a:blipFill>
            </p:spPr>
            <p:txBody>
              <a:bodyPr/>
              <a:lstStyle/>
              <a:p>
                <a:r>
                  <a:rPr lang="en-US">
                    <a:noFill/>
                  </a:rPr>
                  <a:t> </a:t>
                </a:r>
              </a:p>
            </p:txBody>
          </p:sp>
        </mc:Fallback>
      </mc:AlternateContent>
      <p:pic>
        <p:nvPicPr>
          <p:cNvPr id="8" name="Picture 7" descr="TAMU_Aero_Logo.png"/>
          <p:cNvPicPr>
            <a:picLocks noChangeAspect="1"/>
          </p:cNvPicPr>
          <p:nvPr/>
        </p:nvPicPr>
        <p:blipFill>
          <a:blip r:embed="rId5"/>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CHEBYSHEV  POLYNOMIALS</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pic>
        <p:nvPicPr>
          <p:cNvPr id="12" name="Picture 11"/>
          <p:cNvPicPr>
            <a:picLocks noChangeAspect="1"/>
          </p:cNvPicPr>
          <p:nvPr/>
        </p:nvPicPr>
        <p:blipFill>
          <a:blip r:embed="rId6"/>
          <a:stretch>
            <a:fillRect/>
          </a:stretch>
        </p:blipFill>
        <p:spPr>
          <a:xfrm>
            <a:off x="7369902" y="1092724"/>
            <a:ext cx="1697898" cy="2188014"/>
          </a:xfrm>
          <a:prstGeom prst="rect">
            <a:avLst/>
          </a:prstGeom>
        </p:spPr>
      </p:pic>
      <p:sp>
        <p:nvSpPr>
          <p:cNvPr id="16" name="Rectangle 15"/>
          <p:cNvSpPr/>
          <p:nvPr/>
        </p:nvSpPr>
        <p:spPr>
          <a:xfrm>
            <a:off x="7391400" y="3140968"/>
            <a:ext cx="1479654" cy="246221"/>
          </a:xfrm>
          <a:prstGeom prst="rect">
            <a:avLst/>
          </a:prstGeom>
        </p:spPr>
        <p:txBody>
          <a:bodyPr wrap="none">
            <a:spAutoFit/>
          </a:bodyPr>
          <a:lstStyle/>
          <a:p>
            <a:r>
              <a:rPr lang="en-US" sz="1000" dirty="0"/>
              <a:t>Picture Credit: </a:t>
            </a:r>
            <a:r>
              <a:rPr lang="en-US" sz="1000" dirty="0" err="1"/>
              <a:t>Wikipedia</a:t>
            </a:r>
            <a:endParaRPr lang="en-US" sz="1000" dirty="0"/>
          </a:p>
        </p:txBody>
      </p:sp>
      <p:sp>
        <p:nvSpPr>
          <p:cNvPr id="17" name="TextBox 16"/>
          <p:cNvSpPr txBox="1"/>
          <p:nvPr/>
        </p:nvSpPr>
        <p:spPr>
          <a:xfrm>
            <a:off x="7162800" y="3369568"/>
            <a:ext cx="1905000" cy="584776"/>
          </a:xfrm>
          <a:prstGeom prst="rect">
            <a:avLst/>
          </a:prstGeom>
          <a:noFill/>
        </p:spPr>
        <p:txBody>
          <a:bodyPr wrap="square" rtlCol="0">
            <a:spAutoFit/>
          </a:bodyPr>
          <a:lstStyle/>
          <a:p>
            <a:pPr algn="ctr"/>
            <a:r>
              <a:rPr lang="en-US" sz="1600" b="1" dirty="0" err="1">
                <a:solidFill>
                  <a:srgbClr val="0000FF"/>
                </a:solidFill>
              </a:rPr>
              <a:t>Rafnuty</a:t>
            </a:r>
            <a:r>
              <a:rPr lang="en-US" sz="1600" b="1" dirty="0">
                <a:solidFill>
                  <a:srgbClr val="0000FF"/>
                </a:solidFill>
              </a:rPr>
              <a:t> </a:t>
            </a:r>
            <a:r>
              <a:rPr lang="en-US" sz="1600" b="1" dirty="0" err="1">
                <a:solidFill>
                  <a:srgbClr val="0000FF"/>
                </a:solidFill>
              </a:rPr>
              <a:t>Chebyshev</a:t>
            </a:r>
            <a:endParaRPr lang="en-US" sz="1600" b="1" dirty="0">
              <a:solidFill>
                <a:srgbClr val="0000FF"/>
              </a:solidFill>
            </a:endParaRPr>
          </a:p>
          <a:p>
            <a:pPr algn="ctr"/>
            <a:r>
              <a:rPr lang="en-US" sz="1600" b="1" dirty="0">
                <a:solidFill>
                  <a:srgbClr val="0000FF"/>
                </a:solidFill>
              </a:rPr>
              <a:t>(1821-1894)</a:t>
            </a:r>
          </a:p>
        </p:txBody>
      </p:sp>
      <p:pic>
        <p:nvPicPr>
          <p:cNvPr id="21" name="Picture 20"/>
          <p:cNvPicPr>
            <a:picLocks noChangeAspect="1"/>
          </p:cNvPicPr>
          <p:nvPr/>
        </p:nvPicPr>
        <p:blipFill>
          <a:blip r:embed="rId7"/>
          <a:stretch>
            <a:fillRect/>
          </a:stretch>
        </p:blipFill>
        <p:spPr>
          <a:xfrm>
            <a:off x="2362200" y="2057400"/>
            <a:ext cx="1295400" cy="370114"/>
          </a:xfrm>
          <a:prstGeom prst="rect">
            <a:avLst/>
          </a:prstGeom>
        </p:spPr>
      </p:pic>
      <p:pic>
        <p:nvPicPr>
          <p:cNvPr id="24" name="Picture 23"/>
          <p:cNvPicPr>
            <a:picLocks noChangeAspect="1"/>
          </p:cNvPicPr>
          <p:nvPr/>
        </p:nvPicPr>
        <p:blipFill>
          <a:blip r:embed="rId8"/>
          <a:stretch>
            <a:fillRect/>
          </a:stretch>
        </p:blipFill>
        <p:spPr>
          <a:xfrm>
            <a:off x="3962400" y="2057094"/>
            <a:ext cx="1422400" cy="381306"/>
          </a:xfrm>
          <a:prstGeom prst="rect">
            <a:avLst/>
          </a:prstGeom>
        </p:spPr>
      </p:pic>
      <p:pic>
        <p:nvPicPr>
          <p:cNvPr id="25" name="Picture 24"/>
          <p:cNvPicPr>
            <a:picLocks noChangeAspect="1"/>
          </p:cNvPicPr>
          <p:nvPr/>
        </p:nvPicPr>
        <p:blipFill>
          <a:blip r:embed="rId9"/>
          <a:stretch>
            <a:fillRect/>
          </a:stretch>
        </p:blipFill>
        <p:spPr>
          <a:xfrm>
            <a:off x="1668778" y="2438400"/>
            <a:ext cx="3531872" cy="381000"/>
          </a:xfrm>
          <a:prstGeom prst="rect">
            <a:avLst/>
          </a:prstGeom>
        </p:spPr>
      </p:pic>
      <p:pic>
        <p:nvPicPr>
          <p:cNvPr id="26" name="Picture 25"/>
          <p:cNvPicPr>
            <a:picLocks noChangeAspect="1"/>
          </p:cNvPicPr>
          <p:nvPr/>
        </p:nvPicPr>
        <p:blipFill>
          <a:blip r:embed="rId10"/>
          <a:stretch>
            <a:fillRect/>
          </a:stretch>
        </p:blipFill>
        <p:spPr>
          <a:xfrm>
            <a:off x="1676400" y="3048000"/>
            <a:ext cx="3200400" cy="389792"/>
          </a:xfrm>
          <a:prstGeom prst="rect">
            <a:avLst/>
          </a:prstGeom>
        </p:spPr>
      </p:pic>
      <p:pic>
        <p:nvPicPr>
          <p:cNvPr id="27" name="Picture 26"/>
          <p:cNvPicPr>
            <a:picLocks noChangeAspect="1"/>
          </p:cNvPicPr>
          <p:nvPr/>
        </p:nvPicPr>
        <p:blipFill>
          <a:blip r:embed="rId11"/>
          <a:stretch>
            <a:fillRect/>
          </a:stretch>
        </p:blipFill>
        <p:spPr>
          <a:xfrm>
            <a:off x="5410200" y="2438400"/>
            <a:ext cx="1301750" cy="336188"/>
          </a:xfrm>
          <a:prstGeom prst="rect">
            <a:avLst/>
          </a:prstGeom>
        </p:spPr>
      </p:pic>
      <p:pic>
        <p:nvPicPr>
          <p:cNvPr id="28" name="Picture 27"/>
          <p:cNvPicPr>
            <a:picLocks noChangeAspect="1"/>
          </p:cNvPicPr>
          <p:nvPr/>
        </p:nvPicPr>
        <p:blipFill>
          <a:blip r:embed="rId11"/>
          <a:stretch>
            <a:fillRect/>
          </a:stretch>
        </p:blipFill>
        <p:spPr>
          <a:xfrm>
            <a:off x="5410200" y="3124200"/>
            <a:ext cx="1301750" cy="336188"/>
          </a:xfrm>
          <a:prstGeom prst="rect">
            <a:avLst/>
          </a:prstGeom>
        </p:spPr>
      </p:pic>
      <p:pic>
        <p:nvPicPr>
          <p:cNvPr id="29" name="Picture 28"/>
          <p:cNvPicPr>
            <a:picLocks noChangeAspect="1"/>
          </p:cNvPicPr>
          <p:nvPr/>
        </p:nvPicPr>
        <p:blipFill>
          <a:blip r:embed="rId12"/>
          <a:stretch>
            <a:fillRect/>
          </a:stretch>
        </p:blipFill>
        <p:spPr>
          <a:xfrm>
            <a:off x="4455252" y="4842365"/>
            <a:ext cx="1371600" cy="517850"/>
          </a:xfrm>
          <a:prstGeom prst="rect">
            <a:avLst/>
          </a:prstGeom>
        </p:spPr>
      </p:pic>
      <p:pic>
        <p:nvPicPr>
          <p:cNvPr id="30" name="Picture 29"/>
          <p:cNvPicPr>
            <a:picLocks noChangeAspect="1"/>
          </p:cNvPicPr>
          <p:nvPr/>
        </p:nvPicPr>
        <p:blipFill>
          <a:blip r:embed="rId13"/>
          <a:stretch>
            <a:fillRect/>
          </a:stretch>
        </p:blipFill>
        <p:spPr>
          <a:xfrm>
            <a:off x="4422768" y="6129640"/>
            <a:ext cx="1954983" cy="408911"/>
          </a:xfrm>
          <a:prstGeom prst="rect">
            <a:avLst/>
          </a:prstGeom>
        </p:spPr>
      </p:pic>
      <p:pic>
        <p:nvPicPr>
          <p:cNvPr id="31" name="Picture 30"/>
          <p:cNvPicPr>
            <a:picLocks noChangeAspect="1"/>
          </p:cNvPicPr>
          <p:nvPr/>
        </p:nvPicPr>
        <p:blipFill>
          <a:blip r:embed="rId14"/>
          <a:stretch>
            <a:fillRect/>
          </a:stretch>
        </p:blipFill>
        <p:spPr>
          <a:xfrm>
            <a:off x="5562600" y="1393135"/>
            <a:ext cx="1286256" cy="283265"/>
          </a:xfrm>
          <a:prstGeom prst="rect">
            <a:avLst/>
          </a:prstGeom>
        </p:spPr>
      </p:pic>
      <p:sp>
        <p:nvSpPr>
          <p:cNvPr id="22" name="Rectangle 21"/>
          <p:cNvSpPr/>
          <p:nvPr/>
        </p:nvSpPr>
        <p:spPr>
          <a:xfrm>
            <a:off x="192948" y="933033"/>
            <a:ext cx="8798652" cy="2902013"/>
          </a:xfrm>
          <a:prstGeom prst="rect">
            <a:avLst/>
          </a:prstGeom>
        </p:spPr>
        <p:txBody>
          <a:bodyPr wrap="square">
            <a:spAutoFit/>
          </a:bodyPr>
          <a:lstStyle/>
          <a:p>
            <a:r>
              <a:rPr lang="en-US" sz="2000" b="1" dirty="0">
                <a:solidFill>
                  <a:srgbClr val="0000FF"/>
                </a:solidFill>
              </a:rPr>
              <a:t>Definition</a:t>
            </a:r>
          </a:p>
          <a:p>
            <a:pPr>
              <a:buFont typeface="Arial"/>
              <a:buChar char="•"/>
            </a:pPr>
            <a:r>
              <a:rPr lang="en-US" sz="2000" dirty="0">
                <a:solidFill>
                  <a:srgbClr val="000000"/>
                </a:solidFill>
              </a:rPr>
              <a:t> </a:t>
            </a:r>
            <a:r>
              <a:rPr lang="en-US" sz="2000" dirty="0" err="1">
                <a:solidFill>
                  <a:srgbClr val="000000"/>
                </a:solidFill>
              </a:rPr>
              <a:t>Chebyshev</a:t>
            </a:r>
            <a:r>
              <a:rPr lang="en-US" sz="2000" dirty="0">
                <a:solidFill>
                  <a:srgbClr val="000000"/>
                </a:solidFill>
              </a:rPr>
              <a:t> polynomials are defined on the range </a:t>
            </a:r>
          </a:p>
          <a:p>
            <a:pPr>
              <a:buFont typeface="Arial"/>
              <a:buChar char="•"/>
            </a:pPr>
            <a:r>
              <a:rPr lang="en-US" sz="2000" dirty="0">
                <a:solidFill>
                  <a:srgbClr val="000000"/>
                </a:solidFill>
              </a:rPr>
              <a:t> Two ways to generate </a:t>
            </a:r>
            <a:r>
              <a:rPr lang="en-US" sz="2000" dirty="0" err="1">
                <a:solidFill>
                  <a:srgbClr val="000000"/>
                </a:solidFill>
              </a:rPr>
              <a:t>Chebyshev</a:t>
            </a:r>
            <a:r>
              <a:rPr lang="en-US" sz="2000" dirty="0">
                <a:solidFill>
                  <a:srgbClr val="000000"/>
                </a:solidFill>
              </a:rPr>
              <a:t> polynomials</a:t>
            </a:r>
          </a:p>
          <a:p>
            <a:endParaRPr lang="en-US" sz="600" dirty="0">
              <a:solidFill>
                <a:srgbClr val="000000"/>
              </a:solidFill>
            </a:endParaRPr>
          </a:p>
          <a:p>
            <a:pPr marL="914400" lvl="1" indent="-457200"/>
            <a:r>
              <a:rPr lang="en-US" sz="2000" dirty="0">
                <a:solidFill>
                  <a:srgbClr val="000000"/>
                </a:solidFill>
              </a:rPr>
              <a:t>1. </a:t>
            </a:r>
            <a:r>
              <a:rPr lang="en-US" sz="2000" b="1" i="1" dirty="0">
                <a:solidFill>
                  <a:srgbClr val="000000"/>
                </a:solidFill>
              </a:rPr>
              <a:t>Recursively</a:t>
            </a:r>
          </a:p>
          <a:p>
            <a:pPr marL="914400" lvl="1" indent="-457200"/>
            <a:r>
              <a:rPr lang="en-US" sz="2000" dirty="0">
                <a:solidFill>
                  <a:srgbClr val="000000"/>
                </a:solidFill>
              </a:rPr>
              <a:t> </a:t>
            </a:r>
          </a:p>
          <a:p>
            <a:pPr marL="914400" lvl="1" indent="-457200"/>
            <a:endParaRPr lang="en-US" sz="1000" dirty="0">
              <a:solidFill>
                <a:srgbClr val="000000"/>
              </a:solidFill>
            </a:endParaRPr>
          </a:p>
          <a:p>
            <a:pPr lvl="1"/>
            <a:r>
              <a:rPr lang="en-US" sz="2000" dirty="0">
                <a:solidFill>
                  <a:srgbClr val="000000"/>
                </a:solidFill>
              </a:rPr>
              <a:t>2. </a:t>
            </a:r>
            <a:r>
              <a:rPr lang="en-US" sz="2000" b="1" i="1" dirty="0">
                <a:solidFill>
                  <a:srgbClr val="000000"/>
                </a:solidFill>
              </a:rPr>
              <a:t>Trigonometrically</a:t>
            </a:r>
          </a:p>
          <a:p>
            <a:r>
              <a:rPr lang="en-US" sz="2000" dirty="0">
                <a:solidFill>
                  <a:srgbClr val="000000"/>
                </a:solidFill>
              </a:rPr>
              <a:t> </a:t>
            </a:r>
            <a:endParaRPr lang="en-US" sz="2000" b="1" dirty="0"/>
          </a:p>
          <a:p>
            <a:endParaRPr lang="en-US" sz="2000" b="1" dirty="0">
              <a:solidFill>
                <a:srgbClr val="000000"/>
              </a:solidFill>
            </a:endParaRPr>
          </a:p>
        </p:txBody>
      </p:sp>
      <p:sp>
        <p:nvSpPr>
          <p:cNvPr id="32" name="Rectangle 31"/>
          <p:cNvSpPr/>
          <p:nvPr/>
        </p:nvSpPr>
        <p:spPr>
          <a:xfrm>
            <a:off x="1100877" y="4871548"/>
            <a:ext cx="1664901" cy="646331"/>
          </a:xfrm>
          <a:prstGeom prst="rect">
            <a:avLst/>
          </a:prstGeom>
          <a:solidFill>
            <a:srgbClr val="FF0000"/>
          </a:solidFill>
          <a:ln>
            <a:solidFill>
              <a:srgbClr val="FF0000"/>
            </a:solidFill>
          </a:ln>
        </p:spPr>
        <p:txBody>
          <a:bodyPr wrap="none">
            <a:spAutoFit/>
          </a:bodyPr>
          <a:lstStyle/>
          <a:p>
            <a:pPr algn="ctr"/>
            <a:r>
              <a:rPr lang="en-US" b="1" dirty="0">
                <a:solidFill>
                  <a:schemeClr val="bg1"/>
                </a:solidFill>
              </a:rPr>
              <a:t>run_lecture2.m</a:t>
            </a:r>
          </a:p>
          <a:p>
            <a:pPr algn="ctr"/>
            <a:r>
              <a:rPr lang="en-US" b="1" dirty="0" err="1">
                <a:solidFill>
                  <a:schemeClr val="bg1"/>
                </a:solidFill>
              </a:rPr>
              <a:t>chebyshev.m</a:t>
            </a:r>
            <a:endParaRPr lang="en-US" b="1" dirty="0">
              <a:solidFill>
                <a:schemeClr val="bg1"/>
              </a:solidFill>
            </a:endParaRPr>
          </a:p>
        </p:txBody>
      </p:sp>
      <p:sp>
        <p:nvSpPr>
          <p:cNvPr id="34" name="TextBox 33"/>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p:cNvSpPr/>
              <p:nvPr/>
            </p:nvSpPr>
            <p:spPr>
              <a:xfrm>
                <a:off x="192948" y="1071801"/>
                <a:ext cx="8798652" cy="5637825"/>
              </a:xfrm>
              <a:prstGeom prst="rect">
                <a:avLst/>
              </a:prstGeom>
            </p:spPr>
            <p:txBody>
              <a:bodyPr wrap="square">
                <a:spAutoFit/>
              </a:bodyPr>
              <a:lstStyle/>
              <a:p>
                <a:r>
                  <a:rPr lang="en-US" sz="2000" b="1" dirty="0">
                    <a:solidFill>
                      <a:srgbClr val="0000FF"/>
                    </a:solidFill>
                  </a:rPr>
                  <a:t>Example for </a:t>
                </a:r>
                <a:r>
                  <a:rPr lang="en-US" sz="2000" i="1" dirty="0">
                    <a:solidFill>
                      <a:srgbClr val="0000FF"/>
                    </a:solidFill>
                    <a:latin typeface="Times New Roman" panose="02020603050405020304" pitchFamily="18" charset="0"/>
                    <a:cs typeface="Times New Roman" panose="02020603050405020304" pitchFamily="18" charset="0"/>
                  </a:rPr>
                  <a:t>M = 2</a:t>
                </a:r>
                <a:endParaRPr lang="en-US" sz="1000" dirty="0"/>
              </a:p>
              <a:p>
                <a:pPr>
                  <a:buFont typeface="Arial"/>
                  <a:buChar char="•"/>
                </a:pPr>
                <a:r>
                  <a:rPr lang="en-US" sz="2000" dirty="0"/>
                  <a:t> Consider the following</a:t>
                </a:r>
              </a:p>
              <a:p>
                <a:pPr>
                  <a:buFont typeface="Arial"/>
                  <a:buChar char="•"/>
                </a:pPr>
                <a:endParaRPr lang="en-US" sz="2000" dirty="0"/>
              </a:p>
              <a:p>
                <a:endParaRPr lang="en-US" sz="2000" b="1" dirty="0"/>
              </a:p>
              <a:p>
                <a:r>
                  <a:rPr lang="en-US" sz="2000" dirty="0"/>
                  <a:t>where </a:t>
                </a:r>
                <a14:m>
                  <m:oMath xmlns:m="http://schemas.openxmlformats.org/officeDocument/2006/math">
                    <m:sSup>
                      <m:sSupPr>
                        <m:ctrlPr>
                          <a:rPr lang="en-US" sz="2000" i="1">
                            <a:latin typeface="Cambria Math" panose="02040503050406030204" pitchFamily="18" charset="0"/>
                          </a:rPr>
                        </m:ctrlPr>
                      </m:sSupPr>
                      <m:e>
                        <m:r>
                          <m:rPr>
                            <m:sty m:val="p"/>
                          </m:rPr>
                          <a:rPr lang="en-US" sz="2000">
                            <a:latin typeface="Cambria Math" panose="02040503050406030204" pitchFamily="18" charset="0"/>
                          </a:rPr>
                          <m:t>Φ</m:t>
                        </m:r>
                      </m:e>
                      <m:sup>
                        <m:r>
                          <m:rPr>
                            <m:sty m:val="p"/>
                          </m:rPr>
                          <a:rPr lang="en-US" sz="2000">
                            <a:latin typeface="Cambria Math" panose="02040503050406030204" pitchFamily="18" charset="0"/>
                          </a:rPr>
                          <m:t>T</m:t>
                        </m:r>
                      </m:sup>
                    </m:sSup>
                    <m:r>
                      <a:rPr lang="en-US" sz="2000" i="1">
                        <a:latin typeface="Cambria Math" panose="02040503050406030204" pitchFamily="18" charset="0"/>
                      </a:rPr>
                      <m:t>𝑊</m:t>
                    </m:r>
                    <m:r>
                      <m:rPr>
                        <m:sty m:val="p"/>
                      </m:rPr>
                      <a:rPr lang="en-US" sz="2000">
                        <a:latin typeface="Cambria Math" panose="02040503050406030204" pitchFamily="18" charset="0"/>
                      </a:rPr>
                      <m:t>Φ</m:t>
                    </m:r>
                  </m:oMath>
                </a14:m>
                <a:r>
                  <a:rPr lang="en-US" sz="2000" dirty="0"/>
                  <a:t>  is given by </a:t>
                </a:r>
                <a:endParaRPr lang="en-US" sz="2000" b="1" dirty="0"/>
              </a:p>
              <a:p>
                <a:pPr>
                  <a:buFont typeface="Arial"/>
                  <a:buChar char="•"/>
                </a:pPr>
                <a:endParaRPr lang="en-US" sz="2000" b="1" dirty="0"/>
              </a:p>
              <a:p>
                <a:endParaRPr lang="en-US" sz="2000" b="1" dirty="0"/>
              </a:p>
              <a:p>
                <a:endParaRPr lang="en-US" sz="2000" dirty="0"/>
              </a:p>
              <a:p>
                <a:endParaRPr lang="en-US" sz="2000" dirty="0"/>
              </a:p>
              <a:p>
                <a:pPr>
                  <a:buFont typeface="Arial"/>
                  <a:buChar char="•"/>
                </a:pPr>
                <a:r>
                  <a:rPr lang="en-US" sz="2000" dirty="0"/>
                  <a:t> The matrix multiplication computation leads to the following:</a:t>
                </a:r>
                <a:endParaRPr lang="en-US" sz="2000" b="1" dirty="0">
                  <a:solidFill>
                    <a:srgbClr val="0000FF"/>
                  </a:solidFill>
                </a:endParaRPr>
              </a:p>
              <a:p>
                <a:endParaRPr lang="en-US" sz="2000" dirty="0"/>
              </a:p>
              <a:p>
                <a:endParaRPr lang="en-US" sz="2000" dirty="0"/>
              </a:p>
              <a:p>
                <a:endParaRPr lang="en-US" sz="2000" dirty="0"/>
              </a:p>
              <a:p>
                <a:endParaRPr lang="en-US" sz="2000" dirty="0"/>
              </a:p>
              <a:p>
                <a:endParaRPr lang="en-US" sz="2000" dirty="0"/>
              </a:p>
              <a:p>
                <a:endParaRPr lang="en-US" sz="2000" dirty="0"/>
              </a:p>
              <a:p>
                <a:pPr>
                  <a:buFont typeface="Arial"/>
                  <a:buChar char="•"/>
                </a:pPr>
                <a:r>
                  <a:rPr lang="en-US" sz="2000" dirty="0"/>
                  <a:t> If </a:t>
                </a:r>
                <a14:m>
                  <m:oMath xmlns:m="http://schemas.openxmlformats.org/officeDocument/2006/math">
                    <m:d>
                      <m:dPr>
                        <m:begChr m:val="{"/>
                        <m:endChr m:val="}"/>
                        <m:ctrlPr>
                          <a:rPr lang="en-US" sz="2000" i="1">
                            <a:latin typeface="Cambria Math" panose="02040503050406030204" pitchFamily="18" charset="0"/>
                          </a:rPr>
                        </m:ctrlPr>
                      </m:dPr>
                      <m:e>
                        <m:d>
                          <m:dPr>
                            <m:beg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en-US" sz="2000">
                                    <a:latin typeface="Cambria Math" panose="02040503050406030204" pitchFamily="18" charset="0"/>
                                  </a:rPr>
                                  <m:t>0</m:t>
                                </m:r>
                              </m:sub>
                            </m:sSub>
                            <m:r>
                              <a:rPr lang="en-US" sz="2000">
                                <a:latin typeface="Cambria Math" panose="02040503050406030204" pitchFamily="18" charset="0"/>
                              </a:rPr>
                              <m:t>(</m:t>
                            </m:r>
                            <m:r>
                              <a:rPr lang="en-US" sz="2000" i="1">
                                <a:latin typeface="Cambria Math" panose="02040503050406030204" pitchFamily="18" charset="0"/>
                              </a:rPr>
                              <m:t>𝜉</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en-US" sz="2000">
                                    <a:latin typeface="Cambria Math" panose="02040503050406030204" pitchFamily="18" charset="0"/>
                                  </a:rPr>
                                  <m:t>1</m:t>
                                </m:r>
                              </m:sub>
                            </m:sSub>
                            <m:r>
                              <a:rPr lang="en-US" sz="2000">
                                <a:latin typeface="Cambria Math" panose="02040503050406030204" pitchFamily="18" charset="0"/>
                              </a:rPr>
                              <m:t>(</m:t>
                            </m:r>
                            <m:r>
                              <a:rPr lang="en-US" sz="2000" i="1">
                                <a:latin typeface="Cambria Math" panose="02040503050406030204" pitchFamily="18" charset="0"/>
                              </a:rPr>
                              <m:t>𝜉</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en-US" sz="2000">
                                    <a:latin typeface="Cambria Math" panose="02040503050406030204" pitchFamily="18" charset="0"/>
                                  </a:rPr>
                                  <m:t>2</m:t>
                                </m:r>
                              </m:sub>
                            </m:sSub>
                            <m:r>
                              <a:rPr lang="en-US" sz="2000">
                                <a:latin typeface="Cambria Math" panose="02040503050406030204" pitchFamily="18" charset="0"/>
                              </a:rPr>
                              <m:t>(</m:t>
                            </m:r>
                            <m:r>
                              <a:rPr lang="en-US" sz="2000" i="1">
                                <a:latin typeface="Cambria Math" panose="02040503050406030204" pitchFamily="18" charset="0"/>
                              </a:rPr>
                              <m:t>𝜉</m:t>
                            </m:r>
                          </m:e>
                        </m:d>
                      </m:e>
                    </m:d>
                    <m:r>
                      <a:rPr lang="en-US" sz="2000" b="0" i="0" smtClean="0">
                        <a:latin typeface="Cambria Math" panose="02040503050406030204" pitchFamily="18" charset="0"/>
                      </a:rPr>
                      <m:t> </m:t>
                    </m:r>
                  </m:oMath>
                </a14:m>
                <a:r>
                  <a:rPr lang="en-US" sz="2000" dirty="0"/>
                  <a:t>are an orthogonal set,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𝑚</m:t>
                        </m:r>
                      </m:e>
                      <m:sub>
                        <m:r>
                          <a:rPr lang="en-US" sz="2000" b="0" i="0" smtClean="0">
                            <a:latin typeface="Cambria Math" panose="02040503050406030204" pitchFamily="18" charset="0"/>
                          </a:rPr>
                          <m:t>01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a:latin typeface="Cambria Math" panose="02040503050406030204" pitchFamily="18" charset="0"/>
                          </a:rPr>
                          <m:t>1</m:t>
                        </m:r>
                        <m:r>
                          <a:rPr lang="en-US" sz="2000" b="0" i="0" smtClean="0">
                            <a:latin typeface="Cambria Math" panose="02040503050406030204" pitchFamily="18" charset="0"/>
                          </a:rPr>
                          <m:t>0</m:t>
                        </m:r>
                      </m:sub>
                    </m:sSub>
                    <m:r>
                      <a:rPr lang="en-US" sz="2000" b="0" i="1" smtClean="0">
                        <a:latin typeface="Cambria Math" panose="02040503050406030204" pitchFamily="18" charset="0"/>
                      </a:rPr>
                      <m:t>=0</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a:latin typeface="Cambria Math" panose="02040503050406030204" pitchFamily="18" charset="0"/>
                          </a:rPr>
                          <m:t>0</m:t>
                        </m:r>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b="0" i="0" smtClean="0">
                            <a:latin typeface="Cambria Math" panose="02040503050406030204" pitchFamily="18" charset="0"/>
                          </a:rPr>
                          <m:t>2</m:t>
                        </m:r>
                        <m:r>
                          <a:rPr lang="en-US" sz="2000">
                            <a:latin typeface="Cambria Math" panose="02040503050406030204" pitchFamily="18" charset="0"/>
                          </a:rPr>
                          <m:t>0</m:t>
                        </m:r>
                      </m:sub>
                    </m:sSub>
                    <m:r>
                      <a:rPr lang="en-US" sz="2000" b="0" i="1" smtClean="0">
                        <a:latin typeface="Cambria Math" panose="02040503050406030204" pitchFamily="18" charset="0"/>
                      </a:rPr>
                      <m:t>=0</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b="0" i="0" smtClean="0">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b="0" i="0" smtClean="0">
                            <a:latin typeface="Cambria Math" panose="02040503050406030204" pitchFamily="18" charset="0"/>
                          </a:rPr>
                          <m:t>21</m:t>
                        </m:r>
                      </m:sub>
                    </m:sSub>
                    <m:r>
                      <a:rPr lang="en-US" sz="2000" b="0" i="1" smtClean="0">
                        <a:latin typeface="Cambria Math" panose="02040503050406030204" pitchFamily="18" charset="0"/>
                      </a:rPr>
                      <m:t>=0</m:t>
                    </m:r>
                    <m:r>
                      <a:rPr lang="en-US" sz="2000" b="0" i="0" smtClean="0">
                        <a:latin typeface="Cambria Math" panose="02040503050406030204" pitchFamily="18" charset="0"/>
                      </a:rPr>
                      <m:t>.</m:t>
                    </m:r>
                  </m:oMath>
                </a14:m>
                <a:r>
                  <a:rPr lang="en-US" sz="2000" dirty="0"/>
                  <a:t> All that remains are the diagonal terms of matrix </a:t>
                </a:r>
                <a14:m>
                  <m:oMath xmlns:m="http://schemas.openxmlformats.org/officeDocument/2006/math">
                    <m:r>
                      <a:rPr lang="en-US" sz="2000" i="1" smtClean="0">
                        <a:latin typeface="Cambria Math" panose="02040503050406030204" pitchFamily="18" charset="0"/>
                      </a:rPr>
                      <m:t>𝑚</m:t>
                    </m:r>
                  </m:oMath>
                </a14:m>
                <a:r>
                  <a:rPr lang="en-US" sz="2000" dirty="0"/>
                  <a:t>.</a:t>
                </a:r>
              </a:p>
            </p:txBody>
          </p:sp>
        </mc:Choice>
        <mc:Fallback xmlns="">
          <p:sp>
            <p:nvSpPr>
              <p:cNvPr id="22" name="Rectangle 21"/>
              <p:cNvSpPr>
                <a:spLocks noRot="1" noChangeAspect="1" noMove="1" noResize="1" noEditPoints="1" noAdjustHandles="1" noChangeArrowheads="1" noChangeShapeType="1" noTextEdit="1"/>
              </p:cNvSpPr>
              <p:nvPr/>
            </p:nvSpPr>
            <p:spPr>
              <a:xfrm>
                <a:off x="192948" y="1071801"/>
                <a:ext cx="8798652" cy="5637825"/>
              </a:xfrm>
              <a:prstGeom prst="rect">
                <a:avLst/>
              </a:prstGeom>
              <a:blipFill rotWithShape="0">
                <a:blip r:embed="rId4"/>
                <a:stretch>
                  <a:fillRect l="-762" t="-757" b="-7243"/>
                </a:stretch>
              </a:blipFill>
            </p:spPr>
            <p:txBody>
              <a:bodyPr/>
              <a:lstStyle/>
              <a:p>
                <a:r>
                  <a:rPr lang="en-US">
                    <a:noFill/>
                  </a:rPr>
                  <a:t> </a:t>
                </a:r>
              </a:p>
            </p:txBody>
          </p:sp>
        </mc:Fallback>
      </mc:AlternateContent>
      <p:pic>
        <p:nvPicPr>
          <p:cNvPr id="8" name="Picture 7" descr="TAMU_Aero_Logo.png"/>
          <p:cNvPicPr>
            <a:picLocks noChangeAspect="1"/>
          </p:cNvPicPr>
          <p:nvPr/>
        </p:nvPicPr>
        <p:blipFill>
          <a:blip r:embed="rId5"/>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WEIGHT  MATRIX  EXAMPLE</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10" name="TextBox 9"/>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graphicFrame>
        <p:nvGraphicFramePr>
          <p:cNvPr id="3" name="Object 2"/>
          <p:cNvGraphicFramePr>
            <a:graphicFrameLocks noChangeAspect="1"/>
          </p:cNvGraphicFramePr>
          <p:nvPr>
            <p:extLst>
              <p:ext uri="{D42A27DB-BD31-4B8C-83A1-F6EECF244321}">
                <p14:modId xmlns:p14="http://schemas.microsoft.com/office/powerpoint/2010/main" val="3196686240"/>
              </p:ext>
            </p:extLst>
          </p:nvPr>
        </p:nvGraphicFramePr>
        <p:xfrm>
          <a:off x="3446838" y="1412776"/>
          <a:ext cx="2925362" cy="1010741"/>
        </p:xfrm>
        <a:graphic>
          <a:graphicData uri="http://schemas.openxmlformats.org/presentationml/2006/ole">
            <mc:AlternateContent xmlns:mc="http://schemas.openxmlformats.org/markup-compatibility/2006">
              <mc:Choice xmlns:v="urn:schemas-microsoft-com:vml" Requires="v">
                <p:oleObj spid="_x0000_s5449" name="Equation" r:id="rId6" imgW="2057400" imgH="711000" progId="Equation.DSMT4">
                  <p:embed/>
                </p:oleObj>
              </mc:Choice>
              <mc:Fallback>
                <p:oleObj name="Equation" r:id="rId6" imgW="2057400" imgH="711000" progId="Equation.DSMT4">
                  <p:embed/>
                  <p:pic>
                    <p:nvPicPr>
                      <p:cNvPr id="0" name=""/>
                      <p:cNvPicPr/>
                      <p:nvPr/>
                    </p:nvPicPr>
                    <p:blipFill>
                      <a:blip r:embed="rId7"/>
                      <a:stretch>
                        <a:fillRect/>
                      </a:stretch>
                    </p:blipFill>
                    <p:spPr>
                      <a:xfrm>
                        <a:off x="3446838" y="1412776"/>
                        <a:ext cx="2925362" cy="1010741"/>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229033123"/>
              </p:ext>
            </p:extLst>
          </p:nvPr>
        </p:nvGraphicFramePr>
        <p:xfrm>
          <a:off x="1187624" y="2783711"/>
          <a:ext cx="6567115" cy="1005329"/>
        </p:xfrm>
        <a:graphic>
          <a:graphicData uri="http://schemas.openxmlformats.org/presentationml/2006/ole">
            <mc:AlternateContent xmlns:mc="http://schemas.openxmlformats.org/markup-compatibility/2006">
              <mc:Choice xmlns:v="urn:schemas-microsoft-com:vml" Requires="v">
                <p:oleObj spid="_x0000_s5450" name="Equation" r:id="rId8" imgW="4647960" imgH="711000" progId="Equation.DSMT4">
                  <p:embed/>
                </p:oleObj>
              </mc:Choice>
              <mc:Fallback>
                <p:oleObj name="Equation" r:id="rId8" imgW="4647960" imgH="711000" progId="Equation.DSMT4">
                  <p:embed/>
                  <p:pic>
                    <p:nvPicPr>
                      <p:cNvPr id="0" name=""/>
                      <p:cNvPicPr/>
                      <p:nvPr/>
                    </p:nvPicPr>
                    <p:blipFill>
                      <a:blip r:embed="rId9"/>
                      <a:stretch>
                        <a:fillRect/>
                      </a:stretch>
                    </p:blipFill>
                    <p:spPr>
                      <a:xfrm>
                        <a:off x="1187624" y="2783711"/>
                        <a:ext cx="6567115" cy="1005329"/>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351506462"/>
              </p:ext>
            </p:extLst>
          </p:nvPr>
        </p:nvGraphicFramePr>
        <p:xfrm>
          <a:off x="2195736" y="4231656"/>
          <a:ext cx="4464496" cy="1645616"/>
        </p:xfrm>
        <a:graphic>
          <a:graphicData uri="http://schemas.openxmlformats.org/presentationml/2006/ole">
            <mc:AlternateContent xmlns:mc="http://schemas.openxmlformats.org/markup-compatibility/2006">
              <mc:Choice xmlns:v="urn:schemas-microsoft-com:vml" Requires="v">
                <p:oleObj spid="_x0000_s5451" name="Equation" r:id="rId10" imgW="3720960" imgH="1371600" progId="Equation.DSMT4">
                  <p:embed/>
                </p:oleObj>
              </mc:Choice>
              <mc:Fallback>
                <p:oleObj name="Equation" r:id="rId10" imgW="3720960" imgH="1371600" progId="Equation.DSMT4">
                  <p:embed/>
                  <p:pic>
                    <p:nvPicPr>
                      <p:cNvPr id="0" name=""/>
                      <p:cNvPicPr/>
                      <p:nvPr/>
                    </p:nvPicPr>
                    <p:blipFill>
                      <a:blip r:embed="rId11"/>
                      <a:stretch>
                        <a:fillRect/>
                      </a:stretch>
                    </p:blipFill>
                    <p:spPr>
                      <a:xfrm>
                        <a:off x="2195736" y="4231656"/>
                        <a:ext cx="4464496" cy="1645616"/>
                      </a:xfrm>
                      <a:prstGeom prst="rect">
                        <a:avLst/>
                      </a:prstGeom>
                    </p:spPr>
                  </p:pic>
                </p:oleObj>
              </mc:Fallback>
            </mc:AlternateContent>
          </a:graphicData>
        </a:graphic>
      </p:graphicFrame>
    </p:spTree>
    <p:extLst>
      <p:ext uri="{BB962C8B-B14F-4D97-AF65-F5344CB8AC3E}">
        <p14:creationId xmlns:p14="http://schemas.microsoft.com/office/powerpoint/2010/main" val="2082652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p:cNvSpPr/>
              <p:nvPr/>
            </p:nvSpPr>
            <p:spPr>
              <a:xfrm>
                <a:off x="192948" y="1071801"/>
                <a:ext cx="8798652" cy="5770426"/>
              </a:xfrm>
              <a:prstGeom prst="rect">
                <a:avLst/>
              </a:prstGeom>
            </p:spPr>
            <p:txBody>
              <a:bodyPr wrap="square">
                <a:spAutoFit/>
              </a:bodyPr>
              <a:lstStyle/>
              <a:p>
                <a:r>
                  <a:rPr lang="en-US" sz="2000" b="1" dirty="0">
                    <a:solidFill>
                      <a:srgbClr val="0000FF"/>
                    </a:solidFill>
                  </a:rPr>
                  <a:t>Coefficients</a:t>
                </a:r>
                <a:endParaRPr lang="en-US" sz="1000" dirty="0"/>
              </a:p>
              <a:p>
                <a:pPr>
                  <a:buFont typeface="Arial"/>
                  <a:buChar char="•"/>
                </a:pPr>
                <a:r>
                  <a:rPr lang="en-US" sz="2000" dirty="0"/>
                  <a:t> Recall the Chebyshev fit coefficients: </a:t>
                </a:r>
                <a14:m>
                  <m:oMath xmlns:m="http://schemas.openxmlformats.org/officeDocument/2006/math">
                    <m:r>
                      <a:rPr lang="en-US" sz="2000" b="1" i="1">
                        <a:latin typeface="Cambria Math" panose="02040503050406030204" pitchFamily="18" charset="0"/>
                      </a:rPr>
                      <m:t>𝒂</m:t>
                    </m:r>
                    <m:r>
                      <a:rPr lang="en-US" sz="2000">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i="0">
                                    <a:latin typeface="Cambria Math" panose="02040503050406030204" pitchFamily="18" charset="0"/>
                                  </a:rPr>
                                  <m:t>Φ</m:t>
                                </m:r>
                              </m:e>
                              <m:sup>
                                <m:r>
                                  <m:rPr>
                                    <m:sty m:val="p"/>
                                  </m:rPr>
                                  <a:rPr lang="en-US" sz="2000" i="0">
                                    <a:latin typeface="Cambria Math" panose="02040503050406030204" pitchFamily="18" charset="0"/>
                                  </a:rPr>
                                  <m:t>T</m:t>
                                </m:r>
                              </m:sup>
                            </m:sSup>
                            <m:r>
                              <a:rPr lang="en-US" sz="2000" i="1">
                                <a:latin typeface="Cambria Math" panose="02040503050406030204" pitchFamily="18" charset="0"/>
                              </a:rPr>
                              <m:t>𝑊</m:t>
                            </m:r>
                            <m:r>
                              <m:rPr>
                                <m:sty m:val="p"/>
                              </m:rPr>
                              <a:rPr lang="en-US" sz="2000" i="0">
                                <a:latin typeface="Cambria Math" panose="02040503050406030204" pitchFamily="18" charset="0"/>
                              </a:rPr>
                              <m:t>Φ</m:t>
                            </m:r>
                          </m:e>
                        </m:d>
                      </m:e>
                      <m:sup>
                        <m:r>
                          <a:rPr lang="en-US" sz="2000" i="0">
                            <a:latin typeface="Cambria Math" panose="02040503050406030204" pitchFamily="18" charset="0"/>
                          </a:rPr>
                          <m:t>−1</m:t>
                        </m:r>
                      </m:sup>
                    </m:sSup>
                    <m:sSup>
                      <m:sSupPr>
                        <m:ctrlPr>
                          <a:rPr lang="en-US" sz="2000" i="1">
                            <a:latin typeface="Cambria Math" panose="02040503050406030204" pitchFamily="18" charset="0"/>
                          </a:rPr>
                        </m:ctrlPr>
                      </m:sSupPr>
                      <m:e>
                        <m:r>
                          <m:rPr>
                            <m:sty m:val="p"/>
                          </m:rPr>
                          <a:rPr lang="en-US" sz="2000" i="0">
                            <a:latin typeface="Cambria Math" panose="02040503050406030204" pitchFamily="18" charset="0"/>
                          </a:rPr>
                          <m:t>Φ</m:t>
                        </m:r>
                      </m:e>
                      <m:sup>
                        <m:r>
                          <m:rPr>
                            <m:sty m:val="p"/>
                          </m:rPr>
                          <a:rPr lang="en-US" sz="2000" i="0">
                            <a:latin typeface="Cambria Math" panose="02040503050406030204" pitchFamily="18" charset="0"/>
                          </a:rPr>
                          <m:t>T</m:t>
                        </m:r>
                      </m:sup>
                    </m:sSup>
                    <m:r>
                      <a:rPr lang="en-US" sz="2000" i="1">
                        <a:latin typeface="Cambria Math" panose="02040503050406030204" pitchFamily="18" charset="0"/>
                      </a:rPr>
                      <m:t>𝑊</m:t>
                    </m:r>
                    <m:r>
                      <a:rPr lang="en-US" sz="2000" b="1" i="1">
                        <a:latin typeface="Cambria Math" panose="02040503050406030204" pitchFamily="18" charset="0"/>
                      </a:rPr>
                      <m:t>𝒇</m:t>
                    </m:r>
                  </m:oMath>
                </a14:m>
                <a:endParaRPr lang="en-US" sz="2000" b="1" dirty="0"/>
              </a:p>
              <a:p>
                <a:endParaRPr lang="en-US" sz="2000" b="1" dirty="0"/>
              </a:p>
              <a:p>
                <a:r>
                  <a:rPr lang="en-US" sz="2000" b="1" dirty="0">
                    <a:solidFill>
                      <a:srgbClr val="0000FF"/>
                    </a:solidFill>
                  </a:rPr>
                  <a:t>Diagonal Matrix</a:t>
                </a:r>
                <a:endParaRPr lang="en-US" sz="2000" dirty="0"/>
              </a:p>
              <a:p>
                <a:pPr>
                  <a:buFont typeface="Arial"/>
                  <a:buChar char="•"/>
                </a:pPr>
                <a:r>
                  <a:rPr lang="en-US" sz="2000" dirty="0"/>
                  <a:t> If the matrix </a:t>
                </a:r>
                <a14:m>
                  <m:oMath xmlns:m="http://schemas.openxmlformats.org/officeDocument/2006/math">
                    <m:sSup>
                      <m:sSupPr>
                        <m:ctrlPr>
                          <a:rPr lang="en-US" sz="2000" i="1">
                            <a:latin typeface="Cambria Math" panose="02040503050406030204" pitchFamily="18" charset="0"/>
                          </a:rPr>
                        </m:ctrlPr>
                      </m:sSupPr>
                      <m:e>
                        <m:r>
                          <m:rPr>
                            <m:sty m:val="p"/>
                          </m:rPr>
                          <a:rPr lang="en-US" sz="2000">
                            <a:latin typeface="Cambria Math" panose="02040503050406030204" pitchFamily="18" charset="0"/>
                          </a:rPr>
                          <m:t>Φ</m:t>
                        </m:r>
                      </m:e>
                      <m:sup>
                        <m:r>
                          <m:rPr>
                            <m:sty m:val="p"/>
                          </m:rPr>
                          <a:rPr lang="en-US" sz="2000">
                            <a:latin typeface="Cambria Math" panose="02040503050406030204" pitchFamily="18" charset="0"/>
                          </a:rPr>
                          <m:t>T</m:t>
                        </m:r>
                      </m:sup>
                    </m:sSup>
                    <m:r>
                      <a:rPr lang="en-US" sz="2000" i="1">
                        <a:latin typeface="Cambria Math" panose="02040503050406030204" pitchFamily="18" charset="0"/>
                      </a:rPr>
                      <m:t>𝑊</m:t>
                    </m:r>
                    <m:r>
                      <m:rPr>
                        <m:sty m:val="p"/>
                      </m:rPr>
                      <a:rPr lang="en-US" sz="2000">
                        <a:latin typeface="Cambria Math" panose="02040503050406030204" pitchFamily="18" charset="0"/>
                      </a:rPr>
                      <m:t>Φ</m:t>
                    </m:r>
                  </m:oMath>
                </a14:m>
                <a:r>
                  <a:rPr lang="en-US" sz="2000" dirty="0"/>
                  <a:t> is diagonal then the inverse is simply the reciprocal of the </a:t>
                </a:r>
                <a:br>
                  <a:rPr lang="en-US" sz="2000" dirty="0"/>
                </a:br>
                <a:r>
                  <a:rPr lang="en-US" sz="2000" dirty="0"/>
                  <a:t>  diagonal elements.</a:t>
                </a:r>
              </a:p>
              <a:p>
                <a:pPr>
                  <a:buFont typeface="Arial"/>
                  <a:buChar char="•"/>
                </a:pPr>
                <a:endParaRPr lang="en-US" sz="2000" dirty="0"/>
              </a:p>
              <a:p>
                <a:endParaRPr lang="en-US" sz="2000" dirty="0"/>
              </a:p>
              <a:p>
                <a:endParaRPr lang="en-US" sz="2000" dirty="0"/>
              </a:p>
              <a:p>
                <a:r>
                  <a:rPr lang="en-US" sz="2000" b="1" dirty="0">
                    <a:solidFill>
                      <a:srgbClr val="0000FF"/>
                    </a:solidFill>
                  </a:rPr>
                  <a:t>Inner Products</a:t>
                </a:r>
                <a:endParaRPr lang="en-US" sz="2000" dirty="0"/>
              </a:p>
              <a:p>
                <a:pPr>
                  <a:buFont typeface="Arial"/>
                  <a:buChar char="•"/>
                </a:pPr>
                <a:r>
                  <a:rPr lang="en-US" sz="2000" dirty="0"/>
                  <a:t> The typical element of </a:t>
                </a:r>
                <a14:m>
                  <m:oMath xmlns:m="http://schemas.openxmlformats.org/officeDocument/2006/math">
                    <m:sSup>
                      <m:sSupPr>
                        <m:ctrlPr>
                          <a:rPr lang="en-US" sz="2000" i="1">
                            <a:latin typeface="Cambria Math" panose="02040503050406030204" pitchFamily="18" charset="0"/>
                          </a:rPr>
                        </m:ctrlPr>
                      </m:sSupPr>
                      <m:e>
                        <m:r>
                          <m:rPr>
                            <m:sty m:val="p"/>
                          </m:rPr>
                          <a:rPr lang="en-US" sz="2000">
                            <a:latin typeface="Cambria Math" panose="02040503050406030204" pitchFamily="18" charset="0"/>
                          </a:rPr>
                          <m:t>Φ</m:t>
                        </m:r>
                      </m:e>
                      <m:sup>
                        <m:r>
                          <m:rPr>
                            <m:sty m:val="p"/>
                          </m:rPr>
                          <a:rPr lang="en-US" sz="2000">
                            <a:latin typeface="Cambria Math" panose="02040503050406030204" pitchFamily="18" charset="0"/>
                          </a:rPr>
                          <m:t>T</m:t>
                        </m:r>
                      </m:sup>
                    </m:sSup>
                    <m:r>
                      <a:rPr lang="en-US" sz="2000" i="1">
                        <a:latin typeface="Cambria Math" panose="02040503050406030204" pitchFamily="18" charset="0"/>
                      </a:rPr>
                      <m:t>𝑊</m:t>
                    </m:r>
                    <m:r>
                      <m:rPr>
                        <m:sty m:val="p"/>
                      </m:rPr>
                      <a:rPr lang="en-US" sz="2000">
                        <a:latin typeface="Cambria Math" panose="02040503050406030204" pitchFamily="18" charset="0"/>
                      </a:rPr>
                      <m:t>Φ</m:t>
                    </m:r>
                  </m:oMath>
                </a14:m>
                <a:r>
                  <a:rPr lang="en-US" sz="2000" dirty="0"/>
                  <a:t> is a </a:t>
                </a:r>
                <a:r>
                  <a:rPr lang="en-US" sz="2000" b="1" i="1" dirty="0"/>
                  <a:t>discrete inner product</a:t>
                </a:r>
                <a:r>
                  <a:rPr lang="en-US" sz="2000" dirty="0"/>
                  <a:t> denoted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𝛼𝛽</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𝛽𝛼</m:t>
                        </m:r>
                      </m:sub>
                    </m:sSub>
                  </m:oMath>
                </a14:m>
                <a:r>
                  <a:rPr lang="en-US" sz="2000" dirty="0"/>
                  <a:t>, </a:t>
                </a:r>
                <a:br>
                  <a:rPr lang="en-US" sz="2000" dirty="0"/>
                </a:br>
                <a:r>
                  <a:rPr lang="en-US" sz="2000" dirty="0"/>
                  <a:t>   and invoking the condition that </a:t>
                </a:r>
                <a14:m>
                  <m:oMath xmlns:m="http://schemas.openxmlformats.org/officeDocument/2006/math">
                    <m:sSup>
                      <m:sSupPr>
                        <m:ctrlPr>
                          <a:rPr lang="en-US" sz="2000" i="1">
                            <a:latin typeface="Cambria Math" panose="02040503050406030204" pitchFamily="18" charset="0"/>
                          </a:rPr>
                        </m:ctrlPr>
                      </m:sSupPr>
                      <m:e>
                        <m:r>
                          <m:rPr>
                            <m:sty m:val="p"/>
                          </m:rPr>
                          <a:rPr lang="en-US" sz="2000">
                            <a:latin typeface="Cambria Math" panose="02040503050406030204" pitchFamily="18" charset="0"/>
                          </a:rPr>
                          <m:t>Φ</m:t>
                        </m:r>
                      </m:e>
                      <m:sup>
                        <m:r>
                          <m:rPr>
                            <m:sty m:val="p"/>
                          </m:rPr>
                          <a:rPr lang="en-US" sz="2000">
                            <a:latin typeface="Cambria Math" panose="02040503050406030204" pitchFamily="18" charset="0"/>
                          </a:rPr>
                          <m:t>T</m:t>
                        </m:r>
                      </m:sup>
                    </m:sSup>
                    <m:r>
                      <a:rPr lang="en-US" sz="2000" i="1">
                        <a:latin typeface="Cambria Math" panose="02040503050406030204" pitchFamily="18" charset="0"/>
                      </a:rPr>
                      <m:t>𝑊</m:t>
                    </m:r>
                    <m:r>
                      <m:rPr>
                        <m:sty m:val="p"/>
                      </m:rPr>
                      <a:rPr lang="en-US" sz="2000">
                        <a:latin typeface="Cambria Math" panose="02040503050406030204" pitchFamily="18" charset="0"/>
                      </a:rPr>
                      <m:t>Φ</m:t>
                    </m:r>
                  </m:oMath>
                </a14:m>
                <a:r>
                  <a:rPr lang="en-US" sz="2000" dirty="0"/>
                  <a:t> be diagonal gives rise to the </a:t>
                </a:r>
                <a:br>
                  <a:rPr lang="en-US" sz="2000" dirty="0"/>
                </a:br>
                <a:r>
                  <a:rPr lang="en-US" sz="2000" dirty="0"/>
                  <a:t>   orthogonality conditions, requiring the typical pair of inner products to obey:</a:t>
                </a:r>
              </a:p>
              <a:p>
                <a:pPr>
                  <a:buFont typeface="Arial"/>
                  <a:buChar char="•"/>
                </a:pPr>
                <a:endParaRPr lang="en-US" sz="2000" dirty="0"/>
              </a:p>
              <a:p>
                <a:pPr>
                  <a:buFont typeface="Arial"/>
                  <a:buChar char="•"/>
                </a:pPr>
                <a:endParaRPr lang="en-US" sz="2000" dirty="0"/>
              </a:p>
              <a:p>
                <a:endParaRPr lang="en-US" sz="2000" dirty="0"/>
              </a:p>
              <a:p>
                <a:r>
                  <a:rPr lang="en-US" sz="2000" dirty="0"/>
                  <a:t>   Note that the orthogonality conditions depend jointly on (i) the particular basis </a:t>
                </a:r>
                <a:br>
                  <a:rPr lang="en-US" sz="2000" dirty="0"/>
                </a:br>
                <a:r>
                  <a:rPr lang="en-US" sz="2000" dirty="0"/>
                  <a:t>   functions, (ii) the node locations, and (iii) the weight matrix. </a:t>
                </a:r>
                <a:endParaRPr lang="en-US" sz="1000" dirty="0"/>
              </a:p>
            </p:txBody>
          </p:sp>
        </mc:Choice>
        <mc:Fallback xmlns="">
          <p:sp>
            <p:nvSpPr>
              <p:cNvPr id="22" name="Rectangle 21"/>
              <p:cNvSpPr>
                <a:spLocks noRot="1" noChangeAspect="1" noMove="1" noResize="1" noEditPoints="1" noAdjustHandles="1" noChangeArrowheads="1" noChangeShapeType="1" noTextEdit="1"/>
              </p:cNvSpPr>
              <p:nvPr/>
            </p:nvSpPr>
            <p:spPr>
              <a:xfrm>
                <a:off x="192948" y="1071801"/>
                <a:ext cx="8798652" cy="5770426"/>
              </a:xfrm>
              <a:prstGeom prst="rect">
                <a:avLst/>
              </a:prstGeom>
              <a:blipFill>
                <a:blip r:embed="rId4"/>
                <a:stretch>
                  <a:fillRect l="-762" t="-634" b="-951"/>
                </a:stretch>
              </a:blipFill>
            </p:spPr>
            <p:txBody>
              <a:bodyPr/>
              <a:lstStyle/>
              <a:p>
                <a:r>
                  <a:rPr lang="en-US">
                    <a:noFill/>
                  </a:rPr>
                  <a:t> </a:t>
                </a:r>
              </a:p>
            </p:txBody>
          </p:sp>
        </mc:Fallback>
      </mc:AlternateContent>
      <p:pic>
        <p:nvPicPr>
          <p:cNvPr id="8" name="Picture 7" descr="TAMU_Aero_Logo.png"/>
          <p:cNvPicPr>
            <a:picLocks noChangeAspect="1"/>
          </p:cNvPicPr>
          <p:nvPr/>
        </p:nvPicPr>
        <p:blipFill>
          <a:blip r:embed="rId5"/>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WEIGHT  MATRIX</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10" name="TextBox 9"/>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graphicFrame>
        <p:nvGraphicFramePr>
          <p:cNvPr id="4" name="Object 3"/>
          <p:cNvGraphicFramePr>
            <a:graphicFrameLocks noChangeAspect="1"/>
          </p:cNvGraphicFramePr>
          <p:nvPr>
            <p:extLst>
              <p:ext uri="{D42A27DB-BD31-4B8C-83A1-F6EECF244321}">
                <p14:modId xmlns:p14="http://schemas.microsoft.com/office/powerpoint/2010/main" val="2448718624"/>
              </p:ext>
            </p:extLst>
          </p:nvPr>
        </p:nvGraphicFramePr>
        <p:xfrm>
          <a:off x="1099568" y="3197919"/>
          <a:ext cx="6568776" cy="519113"/>
        </p:xfrm>
        <a:graphic>
          <a:graphicData uri="http://schemas.openxmlformats.org/presentationml/2006/ole">
            <mc:AlternateContent xmlns:mc="http://schemas.openxmlformats.org/markup-compatibility/2006">
              <mc:Choice xmlns:v="urn:schemas-microsoft-com:vml" Requires="v">
                <p:oleObj spid="_x0000_s4331" name="Equation" r:id="rId6" imgW="4178160" imgH="330120" progId="Equation.DSMT4">
                  <p:embed/>
                </p:oleObj>
              </mc:Choice>
              <mc:Fallback>
                <p:oleObj name="Equation" r:id="rId6" imgW="4178160" imgH="330120" progId="Equation.DSMT4">
                  <p:embed/>
                  <p:pic>
                    <p:nvPicPr>
                      <p:cNvPr id="0" name=""/>
                      <p:cNvPicPr/>
                      <p:nvPr/>
                    </p:nvPicPr>
                    <p:blipFill>
                      <a:blip r:embed="rId7"/>
                      <a:stretch>
                        <a:fillRect/>
                      </a:stretch>
                    </p:blipFill>
                    <p:spPr>
                      <a:xfrm>
                        <a:off x="1099568" y="3197919"/>
                        <a:ext cx="6568776" cy="51911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96498910"/>
              </p:ext>
            </p:extLst>
          </p:nvPr>
        </p:nvGraphicFramePr>
        <p:xfrm>
          <a:off x="539552" y="5249947"/>
          <a:ext cx="8035964" cy="843349"/>
        </p:xfrm>
        <a:graphic>
          <a:graphicData uri="http://schemas.openxmlformats.org/presentationml/2006/ole">
            <mc:AlternateContent xmlns:mc="http://schemas.openxmlformats.org/markup-compatibility/2006">
              <mc:Choice xmlns:v="urn:schemas-microsoft-com:vml" Requires="v">
                <p:oleObj spid="_x0000_s4332" name="Equation" r:id="rId8" imgW="4724280" imgH="495000" progId="Equation.DSMT4">
                  <p:embed/>
                </p:oleObj>
              </mc:Choice>
              <mc:Fallback>
                <p:oleObj name="Equation" r:id="rId8" imgW="4724280" imgH="495000" progId="Equation.DSMT4">
                  <p:embed/>
                  <p:pic>
                    <p:nvPicPr>
                      <p:cNvPr id="0" name=""/>
                      <p:cNvPicPr/>
                      <p:nvPr/>
                    </p:nvPicPr>
                    <p:blipFill>
                      <a:blip r:embed="rId9"/>
                      <a:stretch>
                        <a:fillRect/>
                      </a:stretch>
                    </p:blipFill>
                    <p:spPr>
                      <a:xfrm>
                        <a:off x="539552" y="5249947"/>
                        <a:ext cx="8035964" cy="843349"/>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p:cNvSpPr/>
              <p:nvPr/>
            </p:nvSpPr>
            <p:spPr>
              <a:xfrm>
                <a:off x="192948" y="1071801"/>
                <a:ext cx="8798652" cy="5800306"/>
              </a:xfrm>
              <a:prstGeom prst="rect">
                <a:avLst/>
              </a:prstGeom>
            </p:spPr>
            <p:txBody>
              <a:bodyPr wrap="square">
                <a:spAutoFit/>
              </a:bodyPr>
              <a:lstStyle/>
              <a:p>
                <a:r>
                  <a:rPr lang="en-US" sz="2000" b="1" dirty="0">
                    <a:solidFill>
                      <a:srgbClr val="0000FF"/>
                    </a:solidFill>
                  </a:rPr>
                  <a:t>Preserve Orthogonality</a:t>
                </a:r>
                <a:r>
                  <a:rPr lang="en-US" sz="2000" dirty="0"/>
                  <a:t> </a:t>
                </a:r>
              </a:p>
              <a:p>
                <a:pPr>
                  <a:buFont typeface="Arial"/>
                  <a:buChar char="•"/>
                </a:pPr>
                <a:r>
                  <a:rPr lang="en-US" sz="2000" dirty="0"/>
                  <a:t> At a fundamental level, once the basis functions and nodes have been chosen, the </a:t>
                </a:r>
                <a:br>
                  <a:rPr lang="en-US" sz="2000" dirty="0"/>
                </a:br>
                <a:r>
                  <a:rPr lang="en-US" sz="2000" dirty="0"/>
                  <a:t>   weights are </a:t>
                </a:r>
                <a:r>
                  <a:rPr lang="en-US" sz="2000" b="1" i="1" dirty="0"/>
                  <a:t>what ever they have to be</a:t>
                </a:r>
                <a:r>
                  <a:rPr lang="en-US" sz="2000" dirty="0"/>
                  <a:t> to ensure orthogonality conditions are |    </a:t>
                </a:r>
                <a:br>
                  <a:rPr lang="en-US" sz="2000" dirty="0"/>
                </a:br>
                <a:r>
                  <a:rPr lang="en-US" sz="2000" dirty="0"/>
                  <a:t>   satisfied.</a:t>
                </a:r>
              </a:p>
              <a:p>
                <a:endParaRPr lang="en-US" sz="1000" dirty="0"/>
              </a:p>
              <a:p>
                <a:r>
                  <a:rPr lang="en-US" sz="2000" b="1" dirty="0">
                    <a:solidFill>
                      <a:srgbClr val="0000FF"/>
                    </a:solidFill>
                  </a:rPr>
                  <a:t>Proof</a:t>
                </a:r>
                <a:endParaRPr lang="en-US" sz="2000" dirty="0"/>
              </a:p>
              <a:p>
                <a:pPr>
                  <a:buFont typeface="Arial"/>
                  <a:buChar char="•"/>
                </a:pPr>
                <a:r>
                  <a:rPr lang="en-US" sz="2000" dirty="0"/>
                  <a:t> Chebyshev polynomials may be computed as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𝑘</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𝜉</m:t>
                            </m:r>
                          </m:e>
                          <m:sub>
                            <m:r>
                              <a:rPr lang="en-US" i="1">
                                <a:latin typeface="Cambria Math" panose="02040503050406030204" pitchFamily="18" charset="0"/>
                              </a:rPr>
                              <m:t>𝑗</m:t>
                            </m:r>
                          </m:sub>
                        </m:sSub>
                        <m:r>
                          <a:rPr lang="en-US">
                            <a:latin typeface="Cambria Math" panose="02040503050406030204" pitchFamily="18" charset="0"/>
                          </a:rPr>
                          <m:t>)=</m:t>
                        </m:r>
                        <m:r>
                          <m:rPr>
                            <m:sty m:val="p"/>
                          </m:rPr>
                          <a:rPr lang="en-US">
                            <a:latin typeface="Cambria Math" panose="02040503050406030204" pitchFamily="18" charset="0"/>
                          </a:rPr>
                          <m:t>cos</m:t>
                        </m:r>
                        <m:r>
                          <a:rPr lang="en-US">
                            <a:latin typeface="Cambria Math" panose="02040503050406030204" pitchFamily="18" charset="0"/>
                          </a:rPr>
                          <m:t>(</m:t>
                        </m:r>
                        <m:r>
                          <a:rPr lang="en-US" i="1">
                            <a:latin typeface="Cambria Math" panose="02040503050406030204" pitchFamily="18" charset="0"/>
                          </a:rPr>
                          <m:t>𝑘</m:t>
                        </m:r>
                        <m:r>
                          <m:rPr>
                            <m:sty m:val="p"/>
                          </m:rPr>
                          <a:rPr lang="en-US">
                            <a:latin typeface="Cambria Math" panose="02040503050406030204" pitchFamily="18" charset="0"/>
                          </a:rPr>
                          <m:t>arccos</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𝜉</m:t>
                            </m:r>
                          </m:e>
                          <m:sub>
                            <m:r>
                              <a:rPr lang="en-US" i="1">
                                <a:latin typeface="Cambria Math" panose="02040503050406030204" pitchFamily="18" charset="0"/>
                              </a:rPr>
                              <m:t>𝑗</m:t>
                            </m:r>
                          </m:sub>
                        </m:sSub>
                        <m:r>
                          <a:rPr lang="en-US">
                            <a:latin typeface="Cambria Math" panose="02040503050406030204" pitchFamily="18" charset="0"/>
                          </a:rPr>
                          <m:t>)),</m:t>
                        </m:r>
                        <m:r>
                          <m:rPr>
                            <m:nor/>
                          </m:rPr>
                          <a:rPr lang="en-US" i="1">
                            <a:latin typeface="Cambria Math" panose="02040503050406030204" pitchFamily="18" charset="0"/>
                          </a:rPr>
                          <m:t> </m:t>
                        </m:r>
                        <m:r>
                          <a:rPr lang="en-US" i="1">
                            <a:latin typeface="Cambria Math" panose="02040503050406030204" pitchFamily="18" charset="0"/>
                          </a:rPr>
                          <m:t>𝜉</m:t>
                        </m:r>
                        <m:r>
                          <a:rPr lang="en-US">
                            <a:latin typeface="Cambria Math" panose="02040503050406030204" pitchFamily="18" charset="0"/>
                          </a:rPr>
                          <m:t>∈[−1,1</m:t>
                        </m:r>
                      </m:e>
                    </m:d>
                  </m:oMath>
                </a14:m>
                <a:endParaRPr lang="en-US" dirty="0"/>
              </a:p>
              <a:p>
                <a:pPr>
                  <a:buFont typeface="Arial"/>
                  <a:buChar char="•"/>
                </a:pPr>
                <a:r>
                  <a:rPr lang="en-US" dirty="0"/>
                  <a:t> </a:t>
                </a:r>
                <a:r>
                  <a:rPr lang="en-US" sz="2000" dirty="0"/>
                  <a:t>As part of the </a:t>
                </a:r>
                <a:r>
                  <a:rPr lang="en-US" sz="2000" b="1" i="1" dirty="0"/>
                  <a:t>least squares </a:t>
                </a:r>
                <a:r>
                  <a:rPr lang="en-US" sz="2000" dirty="0"/>
                  <a:t>analysis we showed that the </a:t>
                </a:r>
                <a:r>
                  <a:rPr lang="en-US" sz="2000" b="1" i="1" dirty="0"/>
                  <a:t>inner product </a:t>
                </a:r>
                <a:r>
                  <a:rPr lang="en-US" sz="2000" dirty="0"/>
                  <a:t>of two  </a:t>
                </a:r>
                <a:br>
                  <a:rPr lang="en-US" sz="2000" dirty="0"/>
                </a:br>
                <a:r>
                  <a:rPr lang="en-US" sz="2000" dirty="0"/>
                  <a:t>   </a:t>
                </a:r>
                <a:r>
                  <a:rPr lang="en-US" sz="2000" dirty="0" err="1"/>
                  <a:t>Chebyshev</a:t>
                </a:r>
                <a:r>
                  <a:rPr lang="en-US" sz="2000" dirty="0"/>
                  <a:t> basis functions must be computed, i.e.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en-US" sz="2000" i="1">
                            <a:latin typeface="Cambria Math" panose="02040503050406030204" pitchFamily="18" charset="0"/>
                          </a:rPr>
                          <m:t>𝛼</m:t>
                        </m:r>
                      </m:sub>
                    </m:sSub>
                    <m:r>
                      <a:rPr lang="en-US" sz="2000">
                        <a:latin typeface="Cambria Math" panose="02040503050406030204" pitchFamily="18" charset="0"/>
                      </a:rPr>
                      <m:t>(</m:t>
                    </m:r>
                    <m:r>
                      <a:rPr lang="en-US" sz="2000" i="1">
                        <a:latin typeface="Cambria Math" panose="02040503050406030204" pitchFamily="18" charset="0"/>
                      </a:rPr>
                      <m:t>𝜉</m:t>
                    </m:r>
                    <m:r>
                      <a:rPr lang="en-US" sz="2000">
                        <a:latin typeface="Cambria Math" panose="02040503050406030204" pitchFamily="18" charset="0"/>
                      </a:rPr>
                      <m:t>)=</m:t>
                    </m:r>
                    <m:r>
                      <m:rPr>
                        <m:sty m:val="p"/>
                      </m:rPr>
                      <a:rPr lang="en-US" sz="2000">
                        <a:latin typeface="Cambria Math" panose="02040503050406030204" pitchFamily="18" charset="0"/>
                      </a:rPr>
                      <m:t>cos</m:t>
                    </m:r>
                    <m:d>
                      <m:dPr>
                        <m:ctrlPr>
                          <a:rPr lang="en-US" sz="2000" i="1">
                            <a:latin typeface="Cambria Math" panose="02040503050406030204" pitchFamily="18" charset="0"/>
                          </a:rPr>
                        </m:ctrlPr>
                      </m:dPr>
                      <m:e>
                        <m:r>
                          <a:rPr lang="en-US" sz="2000" i="1">
                            <a:latin typeface="Cambria Math" panose="02040503050406030204" pitchFamily="18" charset="0"/>
                          </a:rPr>
                          <m:t>𝛼</m:t>
                        </m:r>
                        <m:r>
                          <a:rPr lang="en-US" sz="2000" i="1">
                            <a:latin typeface="Cambria Math" panose="02040503050406030204" pitchFamily="18" charset="0"/>
                          </a:rPr>
                          <m:t>𝑥</m:t>
                        </m:r>
                      </m:e>
                    </m:d>
                  </m:oMath>
                </a14:m>
                <a:r>
                  <a:rPr lang="en-US" sz="2000" dirty="0"/>
                  <a:t> and</a:t>
                </a:r>
              </a:p>
              <a:p>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𝜙</m:t>
                        </m:r>
                      </m:e>
                      <m:sub>
                        <m:r>
                          <a:rPr lang="en-US" sz="2000" i="1">
                            <a:latin typeface="Cambria Math" panose="02040503050406030204" pitchFamily="18" charset="0"/>
                          </a:rPr>
                          <m:t>𝛽</m:t>
                        </m:r>
                      </m:sub>
                    </m:sSub>
                    <m:r>
                      <a:rPr lang="en-US" sz="2000">
                        <a:latin typeface="Cambria Math" panose="02040503050406030204" pitchFamily="18" charset="0"/>
                      </a:rPr>
                      <m:t>(</m:t>
                    </m:r>
                    <m:r>
                      <a:rPr lang="en-US" sz="2000" i="1">
                        <a:latin typeface="Cambria Math" panose="02040503050406030204" pitchFamily="18" charset="0"/>
                      </a:rPr>
                      <m:t>𝜉</m:t>
                    </m:r>
                    <m:r>
                      <a:rPr lang="en-US" sz="2000">
                        <a:latin typeface="Cambria Math" panose="02040503050406030204" pitchFamily="18" charset="0"/>
                      </a:rPr>
                      <m:t>)=</m:t>
                    </m:r>
                    <m:r>
                      <m:rPr>
                        <m:sty m:val="p"/>
                      </m:rPr>
                      <a:rPr lang="en-US" sz="2000">
                        <a:latin typeface="Cambria Math" panose="02040503050406030204" pitchFamily="18" charset="0"/>
                      </a:rPr>
                      <m:t>cos</m:t>
                    </m:r>
                    <m:d>
                      <m:dPr>
                        <m:ctrlPr>
                          <a:rPr lang="en-US" sz="2000" i="1">
                            <a:latin typeface="Cambria Math" panose="02040503050406030204" pitchFamily="18" charset="0"/>
                          </a:rPr>
                        </m:ctrlPr>
                      </m:dPr>
                      <m:e>
                        <m:r>
                          <a:rPr lang="en-US" sz="2000" i="1">
                            <a:latin typeface="Cambria Math" panose="02040503050406030204" pitchFamily="18" charset="0"/>
                          </a:rPr>
                          <m:t>𝛽</m:t>
                        </m:r>
                        <m:r>
                          <a:rPr lang="en-US" sz="2000" i="1">
                            <a:latin typeface="Cambria Math" panose="02040503050406030204" pitchFamily="18" charset="0"/>
                          </a:rPr>
                          <m:t>𝑥</m:t>
                        </m:r>
                      </m:e>
                    </m:d>
                  </m:oMath>
                </a14:m>
                <a:r>
                  <a:rPr lang="en-US" sz="2000" dirty="0"/>
                  <a:t>, where </a:t>
                </a:r>
                <a14:m>
                  <m:oMath xmlns:m="http://schemas.openxmlformats.org/officeDocument/2006/math">
                    <m:d>
                      <m:dPr>
                        <m:beg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r>
                          <a:rPr lang="en-US" sz="2000">
                            <a:latin typeface="Cambria Math" panose="02040503050406030204" pitchFamily="18" charset="0"/>
                          </a:rPr>
                          <m:t>=</m:t>
                        </m:r>
                        <m:r>
                          <a:rPr lang="en-US" sz="2000" i="1">
                            <a:latin typeface="Cambria Math" panose="02040503050406030204" pitchFamily="18" charset="0"/>
                          </a:rPr>
                          <m:t>𝑎𝑟𝑐𝑐𝑜𝑠</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𝜉</m:t>
                            </m:r>
                          </m:e>
                          <m:sub>
                            <m:r>
                              <a:rPr lang="en-US" sz="2000" i="1">
                                <a:latin typeface="Cambria Math" panose="02040503050406030204" pitchFamily="18" charset="0"/>
                              </a:rPr>
                              <m:t>𝑗</m:t>
                            </m:r>
                          </m:sub>
                        </m:sSub>
                      </m:e>
                    </m:d>
                    <m:r>
                      <a:rPr lang="en-US" sz="2000" b="0" i="0" smtClean="0">
                        <a:latin typeface="Cambria Math" panose="02040503050406030204" pitchFamily="18" charset="0"/>
                      </a:rPr>
                      <m:t>.</m:t>
                    </m:r>
                  </m:oMath>
                </a14:m>
                <a:endParaRPr lang="en-US" sz="2000" dirty="0"/>
              </a:p>
              <a:p>
                <a:pPr>
                  <a:buFont typeface="Arial"/>
                  <a:buChar char="•"/>
                </a:pPr>
                <a:r>
                  <a:rPr lang="en-US" sz="2000" dirty="0"/>
                  <a:t> Since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𝜉</m:t>
                        </m:r>
                      </m:e>
                      <m:sub>
                        <m:r>
                          <a:rPr lang="en-US" sz="2000" i="1">
                            <a:latin typeface="Cambria Math" panose="02040503050406030204" pitchFamily="18" charset="0"/>
                          </a:rPr>
                          <m:t>𝑗</m:t>
                        </m:r>
                      </m:sub>
                    </m:sSub>
                    <m:r>
                      <a:rPr lang="en-US" sz="2000">
                        <a:latin typeface="Cambria Math" panose="02040503050406030204" pitchFamily="18" charset="0"/>
                      </a:rPr>
                      <m:t>=−</m:t>
                    </m:r>
                    <m:r>
                      <a:rPr lang="en-US" sz="2000" i="1">
                        <a:latin typeface="Cambria Math" panose="02040503050406030204" pitchFamily="18" charset="0"/>
                      </a:rPr>
                      <m:t>𝑐𝑜𝑠</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b="0" i="1" smtClean="0">
                                <a:latin typeface="Cambria Math" panose="02040503050406030204" pitchFamily="18" charset="0"/>
                              </a:rPr>
                              <m:t>𝑗</m:t>
                            </m:r>
                            <m:r>
                              <a:rPr lang="en-US" sz="2000" i="1">
                                <a:latin typeface="Cambria Math" panose="02040503050406030204" pitchFamily="18" charset="0"/>
                              </a:rPr>
                              <m:t>𝜋</m:t>
                            </m:r>
                          </m:num>
                          <m:den>
                            <m:r>
                              <a:rPr lang="en-US" sz="2000" i="1">
                                <a:latin typeface="Cambria Math" panose="02040503050406030204" pitchFamily="18" charset="0"/>
                              </a:rPr>
                              <m:t>𝑀</m:t>
                            </m:r>
                          </m:den>
                        </m:f>
                      </m:e>
                    </m:d>
                  </m:oMath>
                </a14:m>
                <a:r>
                  <a:rPr lang="en-US" sz="2000" dirty="0"/>
                  <a:t>, </a:t>
                </a:r>
                <a14:m>
                  <m:oMath xmlns:m="http://schemas.openxmlformats.org/officeDocument/2006/math">
                    <m:r>
                      <a:rPr lang="en-US" sz="2000" i="1">
                        <a:latin typeface="Cambria Math" panose="02040503050406030204" pitchFamily="18" charset="0"/>
                      </a:rPr>
                      <m:t>𝑥</m:t>
                    </m:r>
                    <m:r>
                      <a:rPr lang="en-US" sz="2000">
                        <a:latin typeface="Cambria Math" panose="02040503050406030204" pitchFamily="18" charset="0"/>
                      </a:rPr>
                      <m:t>=</m:t>
                    </m:r>
                    <m:r>
                      <m:rPr>
                        <m:sty m:val="p"/>
                      </m:rPr>
                      <a:rPr lang="en-US" sz="2000">
                        <a:latin typeface="Cambria Math" panose="02040503050406030204" pitchFamily="18" charset="0"/>
                      </a:rPr>
                      <m:t>arccos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𝜉</m:t>
                            </m:r>
                          </m:e>
                          <m:sub>
                            <m:r>
                              <a:rPr lang="en-US" sz="2000" i="1">
                                <a:latin typeface="Cambria Math" panose="02040503050406030204" pitchFamily="18" charset="0"/>
                              </a:rPr>
                              <m:t>𝑗</m:t>
                            </m:r>
                          </m:sub>
                        </m:sSub>
                      </m:e>
                    </m:d>
                    <m:r>
                      <a:rPr lang="en-US" sz="2000">
                        <a:latin typeface="Cambria Math" panose="02040503050406030204" pitchFamily="18" charset="0"/>
                      </a:rPr>
                      <m:t>=</m:t>
                    </m:r>
                    <m:r>
                      <m:rPr>
                        <m:sty m:val="p"/>
                      </m:rPr>
                      <a:rPr lang="en-US" sz="2000">
                        <a:latin typeface="Cambria Math" panose="02040503050406030204" pitchFamily="18" charset="0"/>
                      </a:rPr>
                      <m:t>arccos</m:t>
                    </m:r>
                    <m:d>
                      <m:dPr>
                        <m:ctrlPr>
                          <a:rPr lang="en-US" sz="2000" i="1">
                            <a:latin typeface="Cambria Math" panose="02040503050406030204" pitchFamily="18" charset="0"/>
                          </a:rPr>
                        </m:ctrlPr>
                      </m:dPr>
                      <m:e>
                        <m:r>
                          <a:rPr lang="en-US" sz="2000">
                            <a:latin typeface="Cambria Math" panose="02040503050406030204" pitchFamily="18" charset="0"/>
                          </a:rPr>
                          <m:t>−</m:t>
                        </m:r>
                        <m:r>
                          <a:rPr lang="en-US" sz="2000" i="1">
                            <a:latin typeface="Cambria Math" panose="02040503050406030204" pitchFamily="18" charset="0"/>
                          </a:rPr>
                          <m:t>𝑐𝑜𝑠</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b="0" i="1" smtClean="0">
                                    <a:latin typeface="Cambria Math" panose="02040503050406030204" pitchFamily="18" charset="0"/>
                                  </a:rPr>
                                  <m:t>𝑗</m:t>
                                </m:r>
                                <m:r>
                                  <a:rPr lang="en-US" sz="2000" i="1">
                                    <a:latin typeface="Cambria Math" panose="02040503050406030204" pitchFamily="18" charset="0"/>
                                  </a:rPr>
                                  <m:t>𝜋</m:t>
                                </m:r>
                              </m:num>
                              <m:den>
                                <m:r>
                                  <a:rPr lang="en-US" sz="2000" i="1">
                                    <a:latin typeface="Cambria Math" panose="02040503050406030204" pitchFamily="18" charset="0"/>
                                  </a:rPr>
                                  <m:t>𝑀</m:t>
                                </m:r>
                              </m:den>
                            </m:f>
                          </m:e>
                        </m:d>
                      </m:e>
                    </m:d>
                    <m:r>
                      <a:rPr lang="en-US" sz="2000">
                        <a:latin typeface="Cambria Math" panose="02040503050406030204" pitchFamily="18" charset="0"/>
                      </a:rPr>
                      <m:t>=</m:t>
                    </m:r>
                    <m:f>
                      <m:fPr>
                        <m:ctrlPr>
                          <a:rPr lang="en-US" sz="2000" i="1">
                            <a:latin typeface="Cambria Math" panose="02040503050406030204" pitchFamily="18" charset="0"/>
                          </a:rPr>
                        </m:ctrlPr>
                      </m:fPr>
                      <m:num>
                        <m:d>
                          <m:dPr>
                            <m:ctrlPr>
                              <a:rPr lang="en-US" sz="2000" i="1">
                                <a:latin typeface="Cambria Math" panose="02040503050406030204" pitchFamily="18" charset="0"/>
                              </a:rPr>
                            </m:ctrlPr>
                          </m:dPr>
                          <m:e>
                            <m:r>
                              <a:rPr lang="en-US" sz="2000" i="1">
                                <a:latin typeface="Cambria Math" panose="02040503050406030204" pitchFamily="18" charset="0"/>
                              </a:rPr>
                              <m:t>𝑀</m:t>
                            </m:r>
                            <m:r>
                              <a:rPr lang="en-US" sz="2000" i="1">
                                <a:latin typeface="Cambria Math" panose="02040503050406030204" pitchFamily="18" charset="0"/>
                              </a:rPr>
                              <m:t>𝜋</m:t>
                            </m:r>
                            <m:r>
                              <a:rPr lang="en-US" sz="200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𝜋</m:t>
                            </m:r>
                          </m:e>
                        </m:d>
                      </m:num>
                      <m:den>
                        <m:r>
                          <a:rPr lang="en-US" sz="2000" i="1">
                            <a:latin typeface="Cambria Math" panose="02040503050406030204" pitchFamily="18" charset="0"/>
                          </a:rPr>
                          <m:t>𝑀</m:t>
                        </m:r>
                      </m:den>
                    </m:f>
                  </m:oMath>
                </a14:m>
                <a:r>
                  <a:rPr lang="en-US" sz="2000" dirty="0"/>
                  <a:t>.</a:t>
                </a:r>
              </a:p>
              <a:p>
                <a:r>
                  <a:rPr lang="en-US" sz="2000" dirty="0"/>
                  <a:t>  we can make use use of the </a:t>
                </a:r>
                <a:r>
                  <a:rPr lang="en-US" sz="2000" b="1" i="1" dirty="0"/>
                  <a:t>products-to-sums cosine trigonometric identity </a:t>
                </a:r>
                <a:r>
                  <a:rPr lang="en-US" sz="2000" dirty="0"/>
                  <a:t>leads </a:t>
                </a:r>
                <a:br>
                  <a:rPr lang="en-US" sz="2000" dirty="0"/>
                </a:br>
                <a:r>
                  <a:rPr lang="en-US" sz="2000" dirty="0"/>
                  <a:t>  to the following:</a:t>
                </a:r>
              </a:p>
              <a:p>
                <a:endParaRPr lang="en-US" sz="2000" dirty="0"/>
              </a:p>
              <a:p>
                <a:endParaRPr lang="en-US" sz="2000" dirty="0"/>
              </a:p>
              <a:p>
                <a:pPr>
                  <a:buFont typeface="Arial"/>
                  <a:buChar char="•"/>
                </a:pPr>
                <a:r>
                  <a:rPr lang="en-US" sz="2000" dirty="0"/>
                  <a:t>This implies that the typical product of the two basis functions within the  </a:t>
                </a:r>
                <a:br>
                  <a:rPr lang="en-US" sz="2000" dirty="0"/>
                </a:br>
                <a:r>
                  <a:rPr lang="en-US" sz="2000" dirty="0"/>
                  <a:t>  summation may be written purely as a sum of cosine terms. We proceed with an example.</a:t>
                </a:r>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192948" y="1071801"/>
                <a:ext cx="8798652" cy="5800306"/>
              </a:xfrm>
              <a:prstGeom prst="rect">
                <a:avLst/>
              </a:prstGeom>
              <a:blipFill>
                <a:blip r:embed="rId4"/>
                <a:stretch>
                  <a:fillRect l="-762" t="-631" r="-6237" b="-526"/>
                </a:stretch>
              </a:blipFill>
            </p:spPr>
            <p:txBody>
              <a:bodyPr/>
              <a:lstStyle/>
              <a:p>
                <a:r>
                  <a:rPr lang="en-US">
                    <a:noFill/>
                  </a:rPr>
                  <a:t> </a:t>
                </a:r>
              </a:p>
            </p:txBody>
          </p:sp>
        </mc:Fallback>
      </mc:AlternateContent>
      <p:pic>
        <p:nvPicPr>
          <p:cNvPr id="8" name="Picture 7" descr="TAMU_Aero_Logo.png"/>
          <p:cNvPicPr>
            <a:picLocks noChangeAspect="1"/>
          </p:cNvPicPr>
          <p:nvPr/>
        </p:nvPicPr>
        <p:blipFill>
          <a:blip r:embed="rId5"/>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WHY  HALF?</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10" name="TextBox 9"/>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graphicFrame>
        <p:nvGraphicFramePr>
          <p:cNvPr id="14" name="Object 13"/>
          <p:cNvGraphicFramePr>
            <a:graphicFrameLocks noChangeAspect="1"/>
          </p:cNvGraphicFramePr>
          <p:nvPr>
            <p:extLst>
              <p:ext uri="{D42A27DB-BD31-4B8C-83A1-F6EECF244321}">
                <p14:modId xmlns:p14="http://schemas.microsoft.com/office/powerpoint/2010/main" val="3232553579"/>
              </p:ext>
            </p:extLst>
          </p:nvPr>
        </p:nvGraphicFramePr>
        <p:xfrm>
          <a:off x="1979712" y="5085184"/>
          <a:ext cx="5623597" cy="648072"/>
        </p:xfrm>
        <a:graphic>
          <a:graphicData uri="http://schemas.openxmlformats.org/presentationml/2006/ole">
            <mc:AlternateContent xmlns:mc="http://schemas.openxmlformats.org/markup-compatibility/2006">
              <mc:Choice xmlns:v="urn:schemas-microsoft-com:vml" Requires="v">
                <p:oleObj spid="_x0000_s6257" name="Equation" r:id="rId6" imgW="3416040" imgH="393480" progId="Equation.DSMT4">
                  <p:embed/>
                </p:oleObj>
              </mc:Choice>
              <mc:Fallback>
                <p:oleObj name="Equation" r:id="rId6" imgW="3416040" imgH="393480" progId="Equation.DSMT4">
                  <p:embed/>
                  <p:pic>
                    <p:nvPicPr>
                      <p:cNvPr id="0" name=""/>
                      <p:cNvPicPr/>
                      <p:nvPr/>
                    </p:nvPicPr>
                    <p:blipFill>
                      <a:blip r:embed="rId7"/>
                      <a:stretch>
                        <a:fillRect/>
                      </a:stretch>
                    </p:blipFill>
                    <p:spPr>
                      <a:xfrm>
                        <a:off x="1979712" y="5085184"/>
                        <a:ext cx="5623597" cy="648072"/>
                      </a:xfrm>
                      <a:prstGeom prst="rect">
                        <a:avLst/>
                      </a:prstGeom>
                    </p:spPr>
                  </p:pic>
                </p:oleObj>
              </mc:Fallback>
            </mc:AlternateContent>
          </a:graphicData>
        </a:graphic>
      </p:graphicFrame>
    </p:spTree>
    <p:extLst>
      <p:ext uri="{BB962C8B-B14F-4D97-AF65-F5344CB8AC3E}">
        <p14:creationId xmlns:p14="http://schemas.microsoft.com/office/powerpoint/2010/main" val="2372396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p:cNvSpPr/>
              <p:nvPr/>
            </p:nvSpPr>
            <p:spPr>
              <a:xfrm>
                <a:off x="192948" y="1071801"/>
                <a:ext cx="8798652" cy="6555641"/>
              </a:xfrm>
              <a:prstGeom prst="rect">
                <a:avLst/>
              </a:prstGeom>
            </p:spPr>
            <p:txBody>
              <a:bodyPr wrap="square">
                <a:spAutoFit/>
              </a:bodyPr>
              <a:lstStyle/>
              <a:p>
                <a:r>
                  <a:rPr lang="en-US" sz="2000" b="1" dirty="0">
                    <a:solidFill>
                      <a:srgbClr val="0000FF"/>
                    </a:solidFill>
                  </a:rPr>
                  <a:t>Example: </a:t>
                </a:r>
                <a14:m>
                  <m:oMath xmlns:m="http://schemas.openxmlformats.org/officeDocument/2006/math">
                    <m:r>
                      <a:rPr lang="en-US" sz="2000" i="1">
                        <a:latin typeface="Cambria Math" panose="02040503050406030204" pitchFamily="18" charset="0"/>
                      </a:rPr>
                      <m:t>𝑀</m:t>
                    </m:r>
                    <m:r>
                      <a:rPr lang="en-US" sz="2000">
                        <a:latin typeface="Cambria Math" panose="02040503050406030204" pitchFamily="18" charset="0"/>
                      </a:rPr>
                      <m:t>=3,</m:t>
                    </m:r>
                    <m:r>
                      <a:rPr lang="en-US" sz="2000" i="1">
                        <a:latin typeface="Cambria Math" panose="02040503050406030204" pitchFamily="18" charset="0"/>
                      </a:rPr>
                      <m:t>𝛼</m:t>
                    </m:r>
                    <m:r>
                      <a:rPr lang="en-US" sz="2000">
                        <a:latin typeface="Cambria Math" panose="02040503050406030204" pitchFamily="18" charset="0"/>
                      </a:rPr>
                      <m:t>=2,</m:t>
                    </m:r>
                    <m:r>
                      <a:rPr lang="en-US" sz="2000" i="1">
                        <a:latin typeface="Cambria Math" panose="02040503050406030204" pitchFamily="18" charset="0"/>
                      </a:rPr>
                      <m:t>𝛽</m:t>
                    </m:r>
                    <m:r>
                      <a:rPr lang="en-US" sz="2000">
                        <a:latin typeface="Cambria Math" panose="02040503050406030204" pitchFamily="18" charset="0"/>
                      </a:rPr>
                      <m:t>=3</m:t>
                    </m:r>
                  </m:oMath>
                </a14:m>
                <a:endParaRPr lang="en-US" sz="2000" dirty="0"/>
              </a:p>
              <a:p>
                <a:endParaRPr lang="en-US" sz="1000" dirty="0"/>
              </a:p>
              <a:p>
                <a:pPr>
                  <a:buFont typeface="Arial"/>
                  <a:buChar char="•"/>
                </a:pPr>
                <a:r>
                  <a:rPr lang="en-US" sz="2000" dirty="0"/>
                  <a:t> From the previous slide: </a:t>
                </a:r>
              </a:p>
              <a:p>
                <a:endParaRPr lang="en-US" sz="1000" dirty="0"/>
              </a:p>
              <a:p>
                <a:pPr>
                  <a:buFont typeface="Arial"/>
                  <a:buChar char="•"/>
                </a:pPr>
                <a:r>
                  <a:rPr lang="en-US" sz="2000" dirty="0"/>
                  <a:t> The summation of the inner products, using </a:t>
                </a:r>
                <a14:m>
                  <m:oMath xmlns:m="http://schemas.openxmlformats.org/officeDocument/2006/math">
                    <m:r>
                      <a:rPr lang="en-US" sz="2000" i="1">
                        <a:latin typeface="Cambria Math" panose="02040503050406030204" pitchFamily="18" charset="0"/>
                      </a:rPr>
                      <m:t>𝑀</m:t>
                    </m:r>
                    <m:r>
                      <a:rPr lang="en-US" sz="2000">
                        <a:latin typeface="Cambria Math" panose="02040503050406030204" pitchFamily="18" charset="0"/>
                      </a:rPr>
                      <m:t>=3,</m:t>
                    </m:r>
                    <m:r>
                      <a:rPr lang="en-US" sz="2000" i="1">
                        <a:latin typeface="Cambria Math" panose="02040503050406030204" pitchFamily="18" charset="0"/>
                      </a:rPr>
                      <m:t>𝛼</m:t>
                    </m:r>
                    <m:r>
                      <a:rPr lang="en-US" sz="2000">
                        <a:latin typeface="Cambria Math" panose="02040503050406030204" pitchFamily="18" charset="0"/>
                      </a:rPr>
                      <m:t>=2,</m:t>
                    </m:r>
                    <m:r>
                      <a:rPr lang="en-US" sz="2000" i="1">
                        <a:latin typeface="Cambria Math" panose="02040503050406030204" pitchFamily="18" charset="0"/>
                      </a:rPr>
                      <m:t>𝛽</m:t>
                    </m:r>
                    <m:r>
                      <a:rPr lang="en-US" sz="2000">
                        <a:latin typeface="Cambria Math" panose="02040503050406030204" pitchFamily="18" charset="0"/>
                      </a:rPr>
                      <m:t>=3</m:t>
                    </m:r>
                  </m:oMath>
                </a14:m>
                <a:r>
                  <a:rPr lang="en-US" sz="2000" dirty="0"/>
                  <a:t>, results in</a:t>
                </a:r>
              </a:p>
              <a:p>
                <a:endParaRPr lang="en-US" sz="2000" dirty="0"/>
              </a:p>
              <a:p>
                <a:endParaRPr lang="en-US" sz="1000" dirty="0"/>
              </a:p>
              <a:p>
                <a:r>
                  <a:rPr lang="en-US" sz="2000" dirty="0"/>
                  <a:t>which becomes</a:t>
                </a:r>
              </a:p>
              <a:p>
                <a:endParaRPr lang="en-US" sz="2000" dirty="0"/>
              </a:p>
              <a:p>
                <a:endParaRPr lang="en-US" sz="2000" dirty="0"/>
              </a:p>
              <a:p>
                <a:endParaRPr lang="en-US" sz="1000" dirty="0"/>
              </a:p>
              <a:p>
                <a:pPr>
                  <a:buFont typeface="Arial"/>
                  <a:buChar char="•"/>
                </a:pPr>
                <a:r>
                  <a:rPr lang="en-US" sz="2000" dirty="0"/>
                  <a:t> More specifically,</a:t>
                </a:r>
              </a:p>
              <a:p>
                <a:pPr>
                  <a:buFont typeface="Arial"/>
                  <a:buChar char="•"/>
                </a:pPr>
                <a:endParaRPr lang="en-US" sz="2000" dirty="0"/>
              </a:p>
              <a:p>
                <a:pPr>
                  <a:buFont typeface="Arial"/>
                  <a:buChar char="•"/>
                </a:pPr>
                <a:endParaRPr lang="en-US" sz="2000" dirty="0"/>
              </a:p>
              <a:p>
                <a:pPr>
                  <a:buFont typeface="Arial"/>
                  <a:buChar char="•"/>
                </a:pPr>
                <a:endParaRPr lang="en-US" sz="2000" dirty="0"/>
              </a:p>
              <a:p>
                <a:pPr>
                  <a:buFont typeface="Arial"/>
                  <a:buChar char="•"/>
                </a:pPr>
                <a:endParaRPr lang="en-US" sz="2000" dirty="0"/>
              </a:p>
              <a:p>
                <a:pPr>
                  <a:buFont typeface="Arial"/>
                  <a:buChar char="•"/>
                </a:pPr>
                <a:endParaRPr lang="en-US" sz="2000" dirty="0"/>
              </a:p>
              <a:p>
                <a:endParaRPr lang="en-US" sz="1000" dirty="0"/>
              </a:p>
              <a:p>
                <a:pPr>
                  <a:buFont typeface="Arial"/>
                  <a:buChar char="•"/>
                </a:pPr>
                <a:r>
                  <a:rPr lang="en-US" sz="2000" dirty="0"/>
                  <a:t> For orthogonality, the inner product of the two basis functions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𝜙</m:t>
                        </m:r>
                      </m:e>
                      <m:sub>
                        <m:r>
                          <a:rPr lang="en-US" sz="2000">
                            <a:latin typeface="Cambria Math" panose="02040503050406030204" pitchFamily="18" charset="0"/>
                          </a:rPr>
                          <m:t>2</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en-US" sz="2000" b="0" i="0" smtClean="0">
                            <a:latin typeface="Cambria Math" panose="02040503050406030204" pitchFamily="18" charset="0"/>
                          </a:rPr>
                          <m:t>3</m:t>
                        </m:r>
                      </m:sub>
                    </m:sSub>
                    <m:r>
                      <a:rPr lang="en-US" sz="2000" b="0" i="1" smtClean="0">
                        <a:latin typeface="Cambria Math" panose="02040503050406030204" pitchFamily="18" charset="0"/>
                      </a:rPr>
                      <m:t>)</m:t>
                    </m:r>
                  </m:oMath>
                </a14:m>
                <a:r>
                  <a:rPr lang="en-US" sz="2000" dirty="0"/>
                  <a:t> must be zero. Thus the above equation must equal zero. The purpose of the lower braces will soon become apparent.</a:t>
                </a:r>
              </a:p>
              <a:p>
                <a:pPr>
                  <a:buFont typeface="Arial"/>
                  <a:buChar char="•"/>
                </a:pPr>
                <a:endParaRPr lang="en-US" sz="2000" dirty="0"/>
              </a:p>
              <a:p>
                <a:pPr>
                  <a:buFont typeface="Arial"/>
                  <a:buChar char="•"/>
                </a:pPr>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192948" y="1071801"/>
                <a:ext cx="8798652" cy="6555641"/>
              </a:xfrm>
              <a:prstGeom prst="rect">
                <a:avLst/>
              </a:prstGeom>
              <a:blipFill rotWithShape="0">
                <a:blip r:embed="rId4"/>
                <a:stretch>
                  <a:fillRect l="-762" t="-558" r="-1178"/>
                </a:stretch>
              </a:blipFill>
            </p:spPr>
            <p:txBody>
              <a:bodyPr/>
              <a:lstStyle/>
              <a:p>
                <a:r>
                  <a:rPr lang="en-US">
                    <a:noFill/>
                  </a:rPr>
                  <a:t> </a:t>
                </a:r>
              </a:p>
            </p:txBody>
          </p:sp>
        </mc:Fallback>
      </mc:AlternateContent>
      <p:pic>
        <p:nvPicPr>
          <p:cNvPr id="8" name="Picture 7" descr="TAMU_Aero_Logo.png"/>
          <p:cNvPicPr>
            <a:picLocks noChangeAspect="1"/>
          </p:cNvPicPr>
          <p:nvPr/>
        </p:nvPicPr>
        <p:blipFill>
          <a:blip r:embed="rId5"/>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rPr>
              <a:t>EXAMPLE</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10" name="TextBox 9"/>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graphicFrame>
        <p:nvGraphicFramePr>
          <p:cNvPr id="5" name="Object 4"/>
          <p:cNvGraphicFramePr>
            <a:graphicFrameLocks noChangeAspect="1"/>
          </p:cNvGraphicFramePr>
          <p:nvPr>
            <p:extLst>
              <p:ext uri="{D42A27DB-BD31-4B8C-83A1-F6EECF244321}">
                <p14:modId xmlns:p14="http://schemas.microsoft.com/office/powerpoint/2010/main" val="1493366779"/>
              </p:ext>
            </p:extLst>
          </p:nvPr>
        </p:nvGraphicFramePr>
        <p:xfrm>
          <a:off x="2051720" y="2323964"/>
          <a:ext cx="4824536" cy="600980"/>
        </p:xfrm>
        <a:graphic>
          <a:graphicData uri="http://schemas.openxmlformats.org/presentationml/2006/ole">
            <mc:AlternateContent xmlns:mc="http://schemas.openxmlformats.org/markup-compatibility/2006">
              <mc:Choice xmlns:v="urn:schemas-microsoft-com:vml" Requires="v">
                <p:oleObj spid="_x0000_s8854" name="Equation" r:id="rId6" imgW="3670200" imgH="457200" progId="Equation.DSMT4">
                  <p:embed/>
                </p:oleObj>
              </mc:Choice>
              <mc:Fallback>
                <p:oleObj name="Equation" r:id="rId6" imgW="3670200" imgH="457200" progId="Equation.DSMT4">
                  <p:embed/>
                  <p:pic>
                    <p:nvPicPr>
                      <p:cNvPr id="0" name=""/>
                      <p:cNvPicPr/>
                      <p:nvPr/>
                    </p:nvPicPr>
                    <p:blipFill>
                      <a:blip r:embed="rId7"/>
                      <a:stretch>
                        <a:fillRect/>
                      </a:stretch>
                    </p:blipFill>
                    <p:spPr>
                      <a:xfrm>
                        <a:off x="2051720" y="2323964"/>
                        <a:ext cx="4824536" cy="60098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290361541"/>
              </p:ext>
            </p:extLst>
          </p:nvPr>
        </p:nvGraphicFramePr>
        <p:xfrm>
          <a:off x="3196875" y="1412776"/>
          <a:ext cx="5191549" cy="598282"/>
        </p:xfrm>
        <a:graphic>
          <a:graphicData uri="http://schemas.openxmlformats.org/presentationml/2006/ole">
            <mc:AlternateContent xmlns:mc="http://schemas.openxmlformats.org/markup-compatibility/2006">
              <mc:Choice xmlns:v="urn:schemas-microsoft-com:vml" Requires="v">
                <p:oleObj spid="_x0000_s8855" name="Equation" r:id="rId8" imgW="3416040" imgH="393480" progId="Equation.DSMT4">
                  <p:embed/>
                </p:oleObj>
              </mc:Choice>
              <mc:Fallback>
                <p:oleObj name="Equation" r:id="rId8" imgW="3416040" imgH="393480" progId="Equation.DSMT4">
                  <p:embed/>
                  <p:pic>
                    <p:nvPicPr>
                      <p:cNvPr id="0" name=""/>
                      <p:cNvPicPr/>
                      <p:nvPr/>
                    </p:nvPicPr>
                    <p:blipFill>
                      <a:blip r:embed="rId9"/>
                      <a:stretch>
                        <a:fillRect/>
                      </a:stretch>
                    </p:blipFill>
                    <p:spPr>
                      <a:xfrm>
                        <a:off x="3196875" y="1412776"/>
                        <a:ext cx="5191549" cy="598282"/>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718541575"/>
              </p:ext>
            </p:extLst>
          </p:nvPr>
        </p:nvGraphicFramePr>
        <p:xfrm>
          <a:off x="1187624" y="3039043"/>
          <a:ext cx="7200800" cy="605981"/>
        </p:xfrm>
        <a:graphic>
          <a:graphicData uri="http://schemas.openxmlformats.org/presentationml/2006/ole">
            <mc:AlternateContent xmlns:mc="http://schemas.openxmlformats.org/markup-compatibility/2006">
              <mc:Choice xmlns:v="urn:schemas-microsoft-com:vml" Requires="v">
                <p:oleObj spid="_x0000_s8856" name="Equation" r:id="rId10" imgW="5435280" imgH="457200" progId="Equation.DSMT4">
                  <p:embed/>
                </p:oleObj>
              </mc:Choice>
              <mc:Fallback>
                <p:oleObj name="Equation" r:id="rId10" imgW="5435280" imgH="457200" progId="Equation.DSMT4">
                  <p:embed/>
                  <p:pic>
                    <p:nvPicPr>
                      <p:cNvPr id="0" name=""/>
                      <p:cNvPicPr/>
                      <p:nvPr/>
                    </p:nvPicPr>
                    <p:blipFill>
                      <a:blip r:embed="rId11"/>
                      <a:stretch>
                        <a:fillRect/>
                      </a:stretch>
                    </p:blipFill>
                    <p:spPr>
                      <a:xfrm>
                        <a:off x="1187624" y="3039043"/>
                        <a:ext cx="7200800" cy="605981"/>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548960897"/>
              </p:ext>
            </p:extLst>
          </p:nvPr>
        </p:nvGraphicFramePr>
        <p:xfrm>
          <a:off x="2771800" y="3573016"/>
          <a:ext cx="5390778" cy="379792"/>
        </p:xfrm>
        <a:graphic>
          <a:graphicData uri="http://schemas.openxmlformats.org/presentationml/2006/ole">
            <mc:AlternateContent xmlns:mc="http://schemas.openxmlformats.org/markup-compatibility/2006">
              <mc:Choice xmlns:v="urn:schemas-microsoft-com:vml" Requires="v">
                <p:oleObj spid="_x0000_s8857" name="Equation" r:id="rId12" imgW="4317840" imgH="304560" progId="Equation.DSMT4">
                  <p:embed/>
                </p:oleObj>
              </mc:Choice>
              <mc:Fallback>
                <p:oleObj name="Equation" r:id="rId12" imgW="4317840" imgH="304560" progId="Equation.DSMT4">
                  <p:embed/>
                  <p:pic>
                    <p:nvPicPr>
                      <p:cNvPr id="0" name=""/>
                      <p:cNvPicPr/>
                      <p:nvPr/>
                    </p:nvPicPr>
                    <p:blipFill>
                      <a:blip r:embed="rId13"/>
                      <a:stretch>
                        <a:fillRect/>
                      </a:stretch>
                    </p:blipFill>
                    <p:spPr>
                      <a:xfrm>
                        <a:off x="2771800" y="3573016"/>
                        <a:ext cx="5390778" cy="379792"/>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48022702"/>
              </p:ext>
            </p:extLst>
          </p:nvPr>
        </p:nvGraphicFramePr>
        <p:xfrm>
          <a:off x="1115616" y="4068388"/>
          <a:ext cx="7013367" cy="1027934"/>
        </p:xfrm>
        <a:graphic>
          <a:graphicData uri="http://schemas.openxmlformats.org/presentationml/2006/ole">
            <mc:AlternateContent xmlns:mc="http://schemas.openxmlformats.org/markup-compatibility/2006">
              <mc:Choice xmlns:v="urn:schemas-microsoft-com:vml" Requires="v">
                <p:oleObj spid="_x0000_s8858" name="Equation" r:id="rId14" imgW="7200720" imgH="1054080" progId="Equation.DSMT4">
                  <p:embed/>
                </p:oleObj>
              </mc:Choice>
              <mc:Fallback>
                <p:oleObj name="Equation" r:id="rId14" imgW="7200720" imgH="1054080" progId="Equation.DSMT4">
                  <p:embed/>
                  <p:pic>
                    <p:nvPicPr>
                      <p:cNvPr id="0" name=""/>
                      <p:cNvPicPr/>
                      <p:nvPr/>
                    </p:nvPicPr>
                    <p:blipFill>
                      <a:blip r:embed="rId15"/>
                      <a:stretch>
                        <a:fillRect/>
                      </a:stretch>
                    </p:blipFill>
                    <p:spPr>
                      <a:xfrm>
                        <a:off x="1115616" y="4068388"/>
                        <a:ext cx="7013367" cy="1027934"/>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481506761"/>
              </p:ext>
            </p:extLst>
          </p:nvPr>
        </p:nvGraphicFramePr>
        <p:xfrm>
          <a:off x="1403648" y="4653136"/>
          <a:ext cx="6970364" cy="1253555"/>
        </p:xfrm>
        <a:graphic>
          <a:graphicData uri="http://schemas.openxmlformats.org/presentationml/2006/ole">
            <mc:AlternateContent xmlns:mc="http://schemas.openxmlformats.org/markup-compatibility/2006">
              <mc:Choice xmlns:v="urn:schemas-microsoft-com:vml" Requires="v">
                <p:oleObj spid="_x0000_s8859" name="Equation" r:id="rId16" imgW="6502320" imgH="1168200" progId="Equation.DSMT4">
                  <p:embed/>
                </p:oleObj>
              </mc:Choice>
              <mc:Fallback>
                <p:oleObj name="Equation" r:id="rId16" imgW="6502320" imgH="1168200" progId="Equation.DSMT4">
                  <p:embed/>
                  <p:pic>
                    <p:nvPicPr>
                      <p:cNvPr id="0" name=""/>
                      <p:cNvPicPr/>
                      <p:nvPr/>
                    </p:nvPicPr>
                    <p:blipFill>
                      <a:blip r:embed="rId17"/>
                      <a:stretch>
                        <a:fillRect/>
                      </a:stretch>
                    </p:blipFill>
                    <p:spPr>
                      <a:xfrm>
                        <a:off x="1403648" y="4653136"/>
                        <a:ext cx="6970364" cy="1253555"/>
                      </a:xfrm>
                      <a:prstGeom prst="rect">
                        <a:avLst/>
                      </a:prstGeom>
                    </p:spPr>
                  </p:pic>
                </p:oleObj>
              </mc:Fallback>
            </mc:AlternateContent>
          </a:graphicData>
        </a:graphic>
      </p:graphicFrame>
    </p:spTree>
    <p:extLst>
      <p:ext uri="{BB962C8B-B14F-4D97-AF65-F5344CB8AC3E}">
        <p14:creationId xmlns:p14="http://schemas.microsoft.com/office/powerpoint/2010/main" val="1378299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p:cNvSpPr/>
              <p:nvPr/>
            </p:nvSpPr>
            <p:spPr>
              <a:xfrm>
                <a:off x="192948" y="1071801"/>
                <a:ext cx="8798652" cy="6092630"/>
              </a:xfrm>
              <a:prstGeom prst="rect">
                <a:avLst/>
              </a:prstGeom>
            </p:spPr>
            <p:txBody>
              <a:bodyPr wrap="square">
                <a:spAutoFit/>
              </a:bodyPr>
              <a:lstStyle/>
              <a:p>
                <a:r>
                  <a:rPr lang="en-US" sz="2000" b="1" dirty="0">
                    <a:solidFill>
                      <a:srgbClr val="0000FF"/>
                    </a:solidFill>
                  </a:rPr>
                  <a:t>Example: </a:t>
                </a:r>
                <a14:m>
                  <m:oMath xmlns:m="http://schemas.openxmlformats.org/officeDocument/2006/math">
                    <m:r>
                      <a:rPr lang="en-US" sz="2000" i="1">
                        <a:latin typeface="Cambria Math" panose="02040503050406030204" pitchFamily="18" charset="0"/>
                      </a:rPr>
                      <m:t>𝑀</m:t>
                    </m:r>
                    <m:r>
                      <a:rPr lang="en-US" sz="2000">
                        <a:latin typeface="Cambria Math" panose="02040503050406030204" pitchFamily="18" charset="0"/>
                      </a:rPr>
                      <m:t>=3,</m:t>
                    </m:r>
                    <m:r>
                      <a:rPr lang="en-US" sz="2000" i="1">
                        <a:latin typeface="Cambria Math" panose="02040503050406030204" pitchFamily="18" charset="0"/>
                      </a:rPr>
                      <m:t>𝛼</m:t>
                    </m:r>
                    <m:r>
                      <a:rPr lang="en-US" sz="2000">
                        <a:latin typeface="Cambria Math" panose="02040503050406030204" pitchFamily="18" charset="0"/>
                      </a:rPr>
                      <m:t>=2,</m:t>
                    </m:r>
                    <m:r>
                      <a:rPr lang="en-US" sz="2000" i="1">
                        <a:latin typeface="Cambria Math" panose="02040503050406030204" pitchFamily="18" charset="0"/>
                      </a:rPr>
                      <m:t>𝛽</m:t>
                    </m:r>
                    <m:r>
                      <a:rPr lang="en-US" sz="2000">
                        <a:latin typeface="Cambria Math" panose="02040503050406030204" pitchFamily="18" charset="0"/>
                      </a:rPr>
                      <m:t>=3</m:t>
                    </m:r>
                  </m:oMath>
                </a14:m>
                <a:endParaRPr lang="en-US" sz="2000" dirty="0"/>
              </a:p>
              <a:p>
                <a:endParaRPr lang="en-US" sz="1000" dirty="0"/>
              </a:p>
              <a:p>
                <a:pPr>
                  <a:buFont typeface="Arial"/>
                  <a:buChar char="•"/>
                </a:pPr>
                <a:r>
                  <a:rPr lang="en-US" sz="2000" dirty="0"/>
                  <a:t> Consider another trigonometric identity that is the sum of cosine terms:</a:t>
                </a:r>
              </a:p>
              <a:p>
                <a:endParaRPr lang="en-US" sz="1000" dirty="0"/>
              </a:p>
              <a:p>
                <a:endParaRPr lang="en-US" sz="2000" dirty="0"/>
              </a:p>
              <a:p>
                <a:endParaRPr lang="en-US" sz="600" dirty="0"/>
              </a:p>
              <a:p>
                <a:pPr>
                  <a:buFont typeface="Arial"/>
                  <a:buChar char="•"/>
                </a:pPr>
                <a:r>
                  <a:rPr lang="en-US" sz="2000" dirty="0"/>
                  <a:t> It is clear that when </a:t>
                </a:r>
                <a14:m>
                  <m:oMath xmlns:m="http://schemas.openxmlformats.org/officeDocument/2006/math">
                    <m:r>
                      <a:rPr lang="en-US" sz="2000" i="1">
                        <a:latin typeface="Cambria Math" panose="02040503050406030204" pitchFamily="18" charset="0"/>
                      </a:rPr>
                      <m:t>𝜃</m:t>
                    </m:r>
                    <m:r>
                      <a:rPr lang="en-US" sz="2000">
                        <a:latin typeface="Cambria Math" panose="02040503050406030204" pitchFamily="18" charset="0"/>
                      </a:rPr>
                      <m:t>=</m:t>
                    </m:r>
                    <m:r>
                      <a:rPr lang="en-US" sz="2000" i="1">
                        <a:latin typeface="Cambria Math" panose="02040503050406030204" pitchFamily="18" charset="0"/>
                      </a:rPr>
                      <m:t>𝑀</m:t>
                    </m:r>
                    <m:r>
                      <a:rPr lang="en-US" sz="2000" i="1">
                        <a:latin typeface="Cambria Math" panose="02040503050406030204" pitchFamily="18" charset="0"/>
                      </a:rPr>
                      <m:t>𝜋</m:t>
                    </m:r>
                  </m:oMath>
                </a14:m>
                <a:r>
                  <a:rPr lang="en-US" sz="2000" dirty="0"/>
                  <a:t> the RHS become zero.</a:t>
                </a:r>
              </a:p>
              <a:p>
                <a:pPr>
                  <a:buFont typeface="Arial"/>
                  <a:buChar char="•"/>
                </a:pPr>
                <a:r>
                  <a:rPr lang="en-US" sz="2000" dirty="0"/>
                  <a:t> This trigonometric identity is similar to the cosine sum that results from the inner product in the last equation on the previous slide, if </a:t>
                </a:r>
                <a14:m>
                  <m:oMath xmlns:m="http://schemas.openxmlformats.org/officeDocument/2006/math">
                    <m:r>
                      <a:rPr lang="en-US" sz="2000" i="1">
                        <a:latin typeface="Cambria Math" panose="02040503050406030204" pitchFamily="18" charset="0"/>
                      </a:rPr>
                      <m:t>𝜃</m:t>
                    </m:r>
                  </m:oMath>
                </a14:m>
                <a:r>
                  <a:rPr lang="en-US" sz="2000" dirty="0"/>
                  <a:t> is set equal to </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𝛼</m:t>
                        </m:r>
                        <m:r>
                          <a:rPr lang="en-US" sz="2000">
                            <a:latin typeface="Cambria Math" panose="02040503050406030204" pitchFamily="18" charset="0"/>
                          </a:rPr>
                          <m:t>+</m:t>
                        </m:r>
                        <m:r>
                          <a:rPr lang="en-US" sz="2000" i="1">
                            <a:latin typeface="Cambria Math" panose="02040503050406030204" pitchFamily="18" charset="0"/>
                          </a:rPr>
                          <m:t>𝛽</m:t>
                        </m:r>
                      </m:e>
                    </m:d>
                    <m:f>
                      <m:fPr>
                        <m:ctrlPr>
                          <a:rPr lang="en-US" sz="2000" i="1">
                            <a:latin typeface="Cambria Math" panose="02040503050406030204" pitchFamily="18" charset="0"/>
                          </a:rPr>
                        </m:ctrlPr>
                      </m:fPr>
                      <m:num>
                        <m:r>
                          <a:rPr lang="en-US" sz="2000" i="1">
                            <a:latin typeface="Cambria Math" panose="02040503050406030204" pitchFamily="18" charset="0"/>
                          </a:rPr>
                          <m:t>𝜋</m:t>
                        </m:r>
                      </m:num>
                      <m:den>
                        <m:r>
                          <a:rPr lang="en-US" sz="2000">
                            <a:latin typeface="Cambria Math" panose="02040503050406030204" pitchFamily="18" charset="0"/>
                          </a:rPr>
                          <m:t>3</m:t>
                        </m:r>
                      </m:den>
                    </m:f>
                  </m:oMath>
                </a14:m>
                <a:r>
                  <a:rPr lang="en-US" sz="2000" dirty="0"/>
                  <a:t>. For </a:t>
                </a:r>
                <a14:m>
                  <m:oMath xmlns:m="http://schemas.openxmlformats.org/officeDocument/2006/math">
                    <m:r>
                      <a:rPr lang="en-US" sz="2000" i="1">
                        <a:latin typeface="Cambria Math" panose="02040503050406030204" pitchFamily="18" charset="0"/>
                      </a:rPr>
                      <m:t>𝜃</m:t>
                    </m:r>
                    <m:r>
                      <a:rPr lang="en-US" sz="2000" b="0" i="1" smtClean="0">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𝛼</m:t>
                        </m:r>
                        <m:r>
                          <a:rPr lang="en-US" sz="2000" b="0" i="0" smtClean="0">
                            <a:latin typeface="Cambria Math" panose="02040503050406030204" pitchFamily="18" charset="0"/>
                          </a:rPr>
                          <m:t>−</m:t>
                        </m:r>
                        <m:r>
                          <a:rPr lang="en-US" sz="2000" i="1">
                            <a:latin typeface="Cambria Math" panose="02040503050406030204" pitchFamily="18" charset="0"/>
                          </a:rPr>
                          <m:t>𝛽</m:t>
                        </m:r>
                      </m:e>
                    </m:d>
                    <m:f>
                      <m:fPr>
                        <m:ctrlPr>
                          <a:rPr lang="en-US" sz="2000" i="1">
                            <a:latin typeface="Cambria Math" panose="02040503050406030204" pitchFamily="18" charset="0"/>
                          </a:rPr>
                        </m:ctrlPr>
                      </m:fPr>
                      <m:num>
                        <m:r>
                          <a:rPr lang="en-US" sz="2000" i="1">
                            <a:latin typeface="Cambria Math" panose="02040503050406030204" pitchFamily="18" charset="0"/>
                          </a:rPr>
                          <m:t>𝜋</m:t>
                        </m:r>
                      </m:num>
                      <m:den>
                        <m:r>
                          <a:rPr lang="en-US" sz="2000">
                            <a:latin typeface="Cambria Math" panose="02040503050406030204" pitchFamily="18" charset="0"/>
                          </a:rPr>
                          <m:t>3</m:t>
                        </m:r>
                      </m:den>
                    </m:f>
                  </m:oMath>
                </a14:m>
                <a:r>
                  <a:rPr lang="en-US" sz="2000" dirty="0"/>
                  <a:t>  we have another form of the identify above.</a:t>
                </a:r>
              </a:p>
              <a:p>
                <a:pPr>
                  <a:buFont typeface="Arial"/>
                  <a:buChar char="•"/>
                </a:pPr>
                <a:r>
                  <a:rPr lang="en-US" sz="2000" dirty="0"/>
                  <a:t> So in fact the last equation on the previous slide is the sum of twice the above identity, one with </a:t>
                </a:r>
                <a14:m>
                  <m:oMath xmlns:m="http://schemas.openxmlformats.org/officeDocument/2006/math">
                    <m:r>
                      <a:rPr lang="en-US" sz="2000" i="1">
                        <a:latin typeface="Cambria Math" panose="02040503050406030204" pitchFamily="18" charset="0"/>
                      </a:rPr>
                      <m:t>𝜃</m:t>
                    </m:r>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𝛼</m:t>
                        </m:r>
                        <m:r>
                          <a:rPr lang="en-US" sz="2000" b="0" i="0" smtClean="0">
                            <a:latin typeface="Cambria Math" panose="02040503050406030204" pitchFamily="18" charset="0"/>
                          </a:rPr>
                          <m:t>+</m:t>
                        </m:r>
                        <m:r>
                          <a:rPr lang="en-US" sz="2000" i="1">
                            <a:latin typeface="Cambria Math" panose="02040503050406030204" pitchFamily="18" charset="0"/>
                          </a:rPr>
                          <m:t>𝛽</m:t>
                        </m:r>
                      </m:e>
                    </m:d>
                    <m:f>
                      <m:fPr>
                        <m:ctrlPr>
                          <a:rPr lang="en-US" sz="2000" i="1">
                            <a:latin typeface="Cambria Math" panose="02040503050406030204" pitchFamily="18" charset="0"/>
                          </a:rPr>
                        </m:ctrlPr>
                      </m:fPr>
                      <m:num>
                        <m:r>
                          <a:rPr lang="en-US" sz="2000" i="1">
                            <a:latin typeface="Cambria Math" panose="02040503050406030204" pitchFamily="18" charset="0"/>
                          </a:rPr>
                          <m:t>𝜋</m:t>
                        </m:r>
                      </m:num>
                      <m:den>
                        <m:r>
                          <a:rPr lang="en-US" sz="2000">
                            <a:latin typeface="Cambria Math" panose="02040503050406030204" pitchFamily="18" charset="0"/>
                          </a:rPr>
                          <m:t>3</m:t>
                        </m:r>
                      </m:den>
                    </m:f>
                  </m:oMath>
                </a14:m>
                <a:r>
                  <a:rPr lang="en-US" sz="2000" dirty="0"/>
                  <a:t> and one with </a:t>
                </a:r>
                <a14:m>
                  <m:oMath xmlns:m="http://schemas.openxmlformats.org/officeDocument/2006/math">
                    <m:r>
                      <a:rPr lang="en-US" sz="2000" i="1">
                        <a:latin typeface="Cambria Math" panose="02040503050406030204" pitchFamily="18" charset="0"/>
                      </a:rPr>
                      <m:t>𝜃</m:t>
                    </m:r>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𝛼</m:t>
                        </m:r>
                        <m:r>
                          <a:rPr lang="en-US" sz="2000">
                            <a:latin typeface="Cambria Math" panose="02040503050406030204" pitchFamily="18" charset="0"/>
                          </a:rPr>
                          <m:t>−</m:t>
                        </m:r>
                        <m:r>
                          <a:rPr lang="en-US" sz="2000" i="1">
                            <a:latin typeface="Cambria Math" panose="02040503050406030204" pitchFamily="18" charset="0"/>
                          </a:rPr>
                          <m:t>𝛽</m:t>
                        </m:r>
                      </m:e>
                    </m:d>
                    <m:f>
                      <m:fPr>
                        <m:ctrlPr>
                          <a:rPr lang="en-US" sz="2000" i="1">
                            <a:latin typeface="Cambria Math" panose="02040503050406030204" pitchFamily="18" charset="0"/>
                          </a:rPr>
                        </m:ctrlPr>
                      </m:fPr>
                      <m:num>
                        <m:r>
                          <a:rPr lang="en-US" sz="2000" i="1">
                            <a:latin typeface="Cambria Math" panose="02040503050406030204" pitchFamily="18" charset="0"/>
                          </a:rPr>
                          <m:t>𝜋</m:t>
                        </m:r>
                      </m:num>
                      <m:den>
                        <m:r>
                          <a:rPr lang="en-US" sz="2000">
                            <a:latin typeface="Cambria Math" panose="02040503050406030204" pitchFamily="18" charset="0"/>
                          </a:rPr>
                          <m:t>3</m:t>
                        </m:r>
                      </m:den>
                    </m:f>
                  </m:oMath>
                </a14:m>
                <a:r>
                  <a:rPr lang="en-US" sz="2000" dirty="0"/>
                  <a:t>. This is shown below with the </a:t>
                </a:r>
                <a14:m>
                  <m:oMath xmlns:m="http://schemas.openxmlformats.org/officeDocument/2006/math">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𝜃</m:t>
                        </m:r>
                      </m:e>
                      <m:sub>
                        <m:r>
                          <a:rPr lang="en-US" sz="2000">
                            <a:solidFill>
                              <a:srgbClr val="FF0000"/>
                            </a:solidFill>
                            <a:latin typeface="Cambria Math" panose="02040503050406030204" pitchFamily="18" charset="0"/>
                          </a:rPr>
                          <m:t>1</m:t>
                        </m:r>
                      </m:sub>
                    </m:sSub>
                  </m:oMath>
                </a14:m>
                <a:r>
                  <a:rPr lang="en-US" sz="2000" dirty="0"/>
                  <a:t> colored </a:t>
                </a:r>
                <a:r>
                  <a:rPr lang="en-US" sz="2000" dirty="0">
                    <a:solidFill>
                      <a:srgbClr val="FF0000"/>
                    </a:solidFill>
                  </a:rPr>
                  <a:t>red</a:t>
                </a:r>
                <a:r>
                  <a:rPr lang="en-US" sz="2000" dirty="0"/>
                  <a:t> to aid in identifying the two series.</a:t>
                </a:r>
              </a:p>
              <a:p>
                <a:pPr>
                  <a:buFont typeface="Arial"/>
                  <a:buChar char="•"/>
                </a:pPr>
                <a:endParaRPr lang="en-US" sz="2000" dirty="0"/>
              </a:p>
              <a:p>
                <a:endParaRPr lang="en-US" sz="2000" dirty="0"/>
              </a:p>
              <a:p>
                <a:pPr>
                  <a:buFont typeface="Arial"/>
                  <a:buChar char="•"/>
                </a:pPr>
                <a:r>
                  <a:rPr lang="en-US" sz="2000" dirty="0"/>
                  <a:t> Independently comparing the red parts of the above equation with the red parts in the last equation on the previous slide, it is clear that the only difference is that the first and last terms are </a:t>
                </a:r>
                <a14:m>
                  <m:oMath xmlns:m="http://schemas.openxmlformats.org/officeDocument/2006/math">
                    <m:f>
                      <m:fPr>
                        <m:type m:val="skw"/>
                        <m:ctrlPr>
                          <a:rPr lang="en-US" sz="2000" i="1">
                            <a:latin typeface="Cambria Math" panose="02040503050406030204" pitchFamily="18" charset="0"/>
                          </a:rPr>
                        </m:ctrlPr>
                      </m:fPr>
                      <m:num>
                        <m:r>
                          <a:rPr lang="en-US" sz="2000">
                            <a:latin typeface="Cambria Math" panose="02040503050406030204" pitchFamily="18" charset="0"/>
                          </a:rPr>
                          <m:t>1</m:t>
                        </m:r>
                      </m:num>
                      <m:den>
                        <m:r>
                          <a:rPr lang="en-US" sz="2000">
                            <a:latin typeface="Cambria Math" panose="02040503050406030204" pitchFamily="18" charset="0"/>
                          </a:rPr>
                          <m:t>2</m:t>
                        </m:r>
                      </m:den>
                    </m:f>
                  </m:oMath>
                </a14:m>
                <a:r>
                  <a:rPr lang="en-US" sz="2000" dirty="0"/>
                  <a:t> the size of those on the previous slide. Thus a weight matrix of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𝑊</m:t>
                        </m:r>
                        <m:r>
                          <a:rPr lang="en-US" sz="2000">
                            <a:latin typeface="Cambria Math" panose="02040503050406030204" pitchFamily="18" charset="0"/>
                          </a:rPr>
                          <m:t>=</m:t>
                        </m:r>
                        <m:r>
                          <a:rPr lang="en-US" sz="2000" i="1">
                            <a:latin typeface="Cambria Math" panose="02040503050406030204" pitchFamily="18" charset="0"/>
                          </a:rPr>
                          <m:t>𝑑𝑖𝑎𝑔</m:t>
                        </m:r>
                        <m:r>
                          <a:rPr lang="en-US" sz="2000">
                            <a:latin typeface="Cambria Math" panose="02040503050406030204" pitchFamily="18" charset="0"/>
                          </a:rPr>
                          <m:t>[</m:t>
                        </m:r>
                        <m:r>
                          <a:rPr lang="en-US" sz="2000" smtClean="0">
                            <a:solidFill>
                              <a:srgbClr val="FF0000"/>
                            </a:solidFill>
                            <a:latin typeface="Cambria Math" panose="02040503050406030204" pitchFamily="18" charset="0"/>
                          </a:rPr>
                          <m:t>½</m:t>
                        </m:r>
                        <m:r>
                          <a:rPr lang="en-US" sz="2000">
                            <a:latin typeface="Cambria Math" panose="02040503050406030204" pitchFamily="18" charset="0"/>
                          </a:rPr>
                          <m:t>,</m:t>
                        </m:r>
                        <m:r>
                          <m:rPr>
                            <m:nor/>
                          </m:rPr>
                          <a:rPr lang="en-US" sz="2000" i="1">
                            <a:latin typeface="Cambria Math" panose="02040503050406030204" pitchFamily="18" charset="0"/>
                          </a:rPr>
                          <m:t> </m:t>
                        </m:r>
                        <m:r>
                          <a:rPr lang="en-US" sz="2000">
                            <a:latin typeface="Cambria Math" panose="02040503050406030204" pitchFamily="18" charset="0"/>
                          </a:rPr>
                          <m:t>1,</m:t>
                        </m:r>
                        <m:r>
                          <m:rPr>
                            <m:nor/>
                          </m:rPr>
                          <a:rPr lang="en-US" sz="2000" i="1">
                            <a:latin typeface="Cambria Math" panose="02040503050406030204" pitchFamily="18" charset="0"/>
                          </a:rPr>
                          <m:t> </m:t>
                        </m:r>
                        <m:r>
                          <a:rPr lang="en-US" sz="2000">
                            <a:latin typeface="Cambria Math" panose="02040503050406030204" pitchFamily="18" charset="0"/>
                          </a:rPr>
                          <m:t>1,</m:t>
                        </m:r>
                        <m:r>
                          <m:rPr>
                            <m:nor/>
                          </m:rPr>
                          <a:rPr lang="en-US" sz="2000" i="1">
                            <a:latin typeface="Cambria Math" panose="02040503050406030204" pitchFamily="18" charset="0"/>
                          </a:rPr>
                          <m:t> </m:t>
                        </m:r>
                        <m:r>
                          <a:rPr lang="en-US" sz="2000">
                            <a:latin typeface="Cambria Math" panose="02040503050406030204" pitchFamily="18" charset="0"/>
                          </a:rPr>
                          <m:t>…,</m:t>
                        </m:r>
                        <m:r>
                          <m:rPr>
                            <m:nor/>
                          </m:rPr>
                          <a:rPr lang="en-US" sz="2000" i="1">
                            <a:latin typeface="Cambria Math" panose="02040503050406030204" pitchFamily="18" charset="0"/>
                          </a:rPr>
                          <m:t> </m:t>
                        </m:r>
                        <m:r>
                          <a:rPr lang="en-US" sz="2000">
                            <a:latin typeface="Cambria Math" panose="02040503050406030204" pitchFamily="18" charset="0"/>
                          </a:rPr>
                          <m:t>1,</m:t>
                        </m:r>
                        <m:r>
                          <m:rPr>
                            <m:nor/>
                          </m:rPr>
                          <a:rPr lang="en-US" sz="2000" i="1">
                            <a:latin typeface="Cambria Math" panose="02040503050406030204" pitchFamily="18" charset="0"/>
                          </a:rPr>
                          <m:t> </m:t>
                        </m:r>
                        <m:r>
                          <a:rPr lang="en-US" sz="2000">
                            <a:latin typeface="Cambria Math" panose="02040503050406030204" pitchFamily="18" charset="0"/>
                          </a:rPr>
                          <m:t>1,</m:t>
                        </m:r>
                        <m:r>
                          <a:rPr lang="en-US" sz="2000" smtClean="0">
                            <a:solidFill>
                              <a:srgbClr val="FF0000"/>
                            </a:solidFill>
                            <a:latin typeface="Cambria Math" panose="02040503050406030204" pitchFamily="18" charset="0"/>
                          </a:rPr>
                          <m:t>½</m:t>
                        </m:r>
                      </m:e>
                    </m:d>
                  </m:oMath>
                </a14:m>
                <a:r>
                  <a:rPr lang="en-US" sz="2000" dirty="0"/>
                  <a:t> is required to achieve orthogonality.</a:t>
                </a:r>
              </a:p>
              <a:p>
                <a:pPr lvl="1">
                  <a:buFont typeface="Arial"/>
                  <a:buChar char="•"/>
                </a:pPr>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192948" y="1071801"/>
                <a:ext cx="8798652" cy="6092630"/>
              </a:xfrm>
              <a:prstGeom prst="rect">
                <a:avLst/>
              </a:prstGeom>
              <a:blipFill rotWithShape="0">
                <a:blip r:embed="rId4"/>
                <a:stretch>
                  <a:fillRect l="-762" t="-601" r="-1178" b="-5706"/>
                </a:stretch>
              </a:blipFill>
            </p:spPr>
            <p:txBody>
              <a:bodyPr/>
              <a:lstStyle/>
              <a:p>
                <a:r>
                  <a:rPr lang="en-US">
                    <a:noFill/>
                  </a:rPr>
                  <a:t> </a:t>
                </a:r>
              </a:p>
            </p:txBody>
          </p:sp>
        </mc:Fallback>
      </mc:AlternateContent>
      <p:pic>
        <p:nvPicPr>
          <p:cNvPr id="8" name="Picture 7" descr="TAMU_Aero_Logo.png"/>
          <p:cNvPicPr>
            <a:picLocks noChangeAspect="1"/>
          </p:cNvPicPr>
          <p:nvPr/>
        </p:nvPicPr>
        <p:blipFill>
          <a:blip r:embed="rId5"/>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rPr>
              <a:t>EXAMPLE  CONTINUED</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10" name="TextBox 9"/>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graphicFrame>
        <p:nvGraphicFramePr>
          <p:cNvPr id="2" name="Object 1"/>
          <p:cNvGraphicFramePr>
            <a:graphicFrameLocks noChangeAspect="1"/>
          </p:cNvGraphicFramePr>
          <p:nvPr/>
        </p:nvGraphicFramePr>
        <p:xfrm>
          <a:off x="4978400" y="3683000"/>
          <a:ext cx="914400" cy="198438"/>
        </p:xfrm>
        <a:graphic>
          <a:graphicData uri="http://schemas.openxmlformats.org/presentationml/2006/ole">
            <mc:AlternateContent xmlns:mc="http://schemas.openxmlformats.org/markup-compatibility/2006">
              <mc:Choice xmlns:v="urn:schemas-microsoft-com:vml" Requires="v">
                <p:oleObj spid="_x0000_s9537"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78400" y="3683000"/>
                        <a:ext cx="914400" cy="198438"/>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733787895"/>
              </p:ext>
            </p:extLst>
          </p:nvPr>
        </p:nvGraphicFramePr>
        <p:xfrm>
          <a:off x="1691680" y="1831099"/>
          <a:ext cx="5832648" cy="517781"/>
        </p:xfrm>
        <a:graphic>
          <a:graphicData uri="http://schemas.openxmlformats.org/presentationml/2006/ole">
            <mc:AlternateContent xmlns:mc="http://schemas.openxmlformats.org/markup-compatibility/2006">
              <mc:Choice xmlns:v="urn:schemas-microsoft-com:vml" Requires="v">
                <p:oleObj spid="_x0000_s9538" name="Equation" r:id="rId8" imgW="4863960" imgH="431640" progId="Equation.DSMT4">
                  <p:embed/>
                </p:oleObj>
              </mc:Choice>
              <mc:Fallback>
                <p:oleObj name="Equation" r:id="rId8" imgW="4863960" imgH="431640" progId="Equation.DSMT4">
                  <p:embed/>
                  <p:pic>
                    <p:nvPicPr>
                      <p:cNvPr id="0" name=""/>
                      <p:cNvPicPr/>
                      <p:nvPr/>
                    </p:nvPicPr>
                    <p:blipFill>
                      <a:blip r:embed="rId9"/>
                      <a:stretch>
                        <a:fillRect/>
                      </a:stretch>
                    </p:blipFill>
                    <p:spPr>
                      <a:xfrm>
                        <a:off x="1691680" y="1831099"/>
                        <a:ext cx="5832648" cy="517781"/>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838860545"/>
              </p:ext>
            </p:extLst>
          </p:nvPr>
        </p:nvGraphicFramePr>
        <p:xfrm>
          <a:off x="1835696" y="4869160"/>
          <a:ext cx="5822540" cy="567606"/>
        </p:xfrm>
        <a:graphic>
          <a:graphicData uri="http://schemas.openxmlformats.org/presentationml/2006/ole">
            <mc:AlternateContent xmlns:mc="http://schemas.openxmlformats.org/markup-compatibility/2006">
              <mc:Choice xmlns:v="urn:schemas-microsoft-com:vml" Requires="v">
                <p:oleObj spid="_x0000_s9539" name="Equation" r:id="rId10" imgW="4038480" imgH="393480" progId="Equation.DSMT4">
                  <p:embed/>
                </p:oleObj>
              </mc:Choice>
              <mc:Fallback>
                <p:oleObj name="Equation" r:id="rId10" imgW="4038480" imgH="393480" progId="Equation.DSMT4">
                  <p:embed/>
                  <p:pic>
                    <p:nvPicPr>
                      <p:cNvPr id="0" name=""/>
                      <p:cNvPicPr/>
                      <p:nvPr/>
                    </p:nvPicPr>
                    <p:blipFill>
                      <a:blip r:embed="rId11"/>
                      <a:stretch>
                        <a:fillRect/>
                      </a:stretch>
                    </p:blipFill>
                    <p:spPr>
                      <a:xfrm>
                        <a:off x="1835696" y="4869160"/>
                        <a:ext cx="5822540" cy="567606"/>
                      </a:xfrm>
                      <a:prstGeom prst="rect">
                        <a:avLst/>
                      </a:prstGeom>
                    </p:spPr>
                  </p:pic>
                </p:oleObj>
              </mc:Fallback>
            </mc:AlternateContent>
          </a:graphicData>
        </a:graphic>
      </p:graphicFrame>
    </p:spTree>
    <p:extLst>
      <p:ext uri="{BB962C8B-B14F-4D97-AF65-F5344CB8AC3E}">
        <p14:creationId xmlns:p14="http://schemas.microsoft.com/office/powerpoint/2010/main" val="632111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p:cNvSpPr/>
              <p:nvPr/>
            </p:nvSpPr>
            <p:spPr>
              <a:xfrm>
                <a:off x="1" y="1071801"/>
                <a:ext cx="9144000" cy="4337085"/>
              </a:xfrm>
              <a:prstGeom prst="rect">
                <a:avLst/>
              </a:prstGeom>
            </p:spPr>
            <p:txBody>
              <a:bodyPr wrap="square">
                <a:spAutoFit/>
              </a:bodyPr>
              <a:lstStyle/>
              <a:p>
                <a:r>
                  <a:rPr lang="en-US" b="1" dirty="0">
                    <a:solidFill>
                      <a:srgbClr val="0000FF"/>
                    </a:solidFill>
                  </a:rPr>
                  <a:t>Since we know the weight matrix for orthogonality, now we obtain the needed inner products: </a:t>
                </a:r>
                <a:endParaRPr lang="en-US" dirty="0"/>
              </a:p>
              <a:p>
                <a:pPr>
                  <a:buFont typeface="Arial"/>
                  <a:buChar char="•"/>
                </a:pPr>
                <a:r>
                  <a:rPr lang="en-US" dirty="0"/>
                  <a:t> Recall the least squares coefficients: </a:t>
                </a:r>
                <a14:m>
                  <m:oMath xmlns:m="http://schemas.openxmlformats.org/officeDocument/2006/math">
                    <m:r>
                      <a:rPr lang="en-US" b="1" i="1">
                        <a:latin typeface="Cambria Math" panose="02040503050406030204" pitchFamily="18" charset="0"/>
                      </a:rPr>
                      <m:t>𝒂</m:t>
                    </m:r>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a:latin typeface="Cambria Math" panose="02040503050406030204" pitchFamily="18" charset="0"/>
                                  </a:rPr>
                                  <m:t>Φ</m:t>
                                </m:r>
                              </m:e>
                              <m:sup>
                                <m:r>
                                  <m:rPr>
                                    <m:sty m:val="p"/>
                                  </m:rPr>
                                  <a:rPr lang="en-US">
                                    <a:latin typeface="Cambria Math" panose="02040503050406030204" pitchFamily="18" charset="0"/>
                                  </a:rPr>
                                  <m:t>T</m:t>
                                </m:r>
                              </m:sup>
                            </m:sSup>
                            <m:r>
                              <a:rPr lang="en-US" i="1">
                                <a:latin typeface="Cambria Math" panose="02040503050406030204" pitchFamily="18" charset="0"/>
                              </a:rPr>
                              <m:t>𝑊</m:t>
                            </m:r>
                            <m:r>
                              <m:rPr>
                                <m:sty m:val="p"/>
                              </m:rPr>
                              <a:rPr lang="en-US">
                                <a:latin typeface="Cambria Math" panose="02040503050406030204" pitchFamily="18" charset="0"/>
                              </a:rPr>
                              <m:t>Φ</m:t>
                            </m:r>
                          </m:e>
                        </m:d>
                      </m:e>
                      <m:sup>
                        <m:r>
                          <a:rPr lang="en-US">
                            <a:latin typeface="Cambria Math" panose="02040503050406030204" pitchFamily="18" charset="0"/>
                          </a:rPr>
                          <m:t>−1</m:t>
                        </m:r>
                      </m:sup>
                    </m:sSup>
                    <m:sSup>
                      <m:sSupPr>
                        <m:ctrlPr>
                          <a:rPr lang="en-US" i="1">
                            <a:latin typeface="Cambria Math" panose="02040503050406030204" pitchFamily="18" charset="0"/>
                          </a:rPr>
                        </m:ctrlPr>
                      </m:sSupPr>
                      <m:e>
                        <m:r>
                          <m:rPr>
                            <m:sty m:val="p"/>
                          </m:rPr>
                          <a:rPr lang="en-US">
                            <a:latin typeface="Cambria Math" panose="02040503050406030204" pitchFamily="18" charset="0"/>
                          </a:rPr>
                          <m:t>Φ</m:t>
                        </m:r>
                      </m:e>
                      <m:sup>
                        <m:r>
                          <m:rPr>
                            <m:sty m:val="p"/>
                          </m:rPr>
                          <a:rPr lang="en-US">
                            <a:latin typeface="Cambria Math" panose="02040503050406030204" pitchFamily="18" charset="0"/>
                          </a:rPr>
                          <m:t>T</m:t>
                        </m:r>
                      </m:sup>
                    </m:sSup>
                    <m:r>
                      <a:rPr lang="en-US" i="1">
                        <a:latin typeface="Cambria Math" panose="02040503050406030204" pitchFamily="18" charset="0"/>
                      </a:rPr>
                      <m:t>𝑊</m:t>
                    </m:r>
                    <m:r>
                      <a:rPr lang="en-US" b="1" i="1">
                        <a:latin typeface="Cambria Math" panose="02040503050406030204" pitchFamily="18" charset="0"/>
                      </a:rPr>
                      <m:t>𝒇</m:t>
                    </m:r>
                  </m:oMath>
                </a14:m>
                <a:r>
                  <a:rPr lang="en-US" b="1" dirty="0"/>
                  <a:t>.</a:t>
                </a:r>
              </a:p>
              <a:p>
                <a:pPr>
                  <a:buFont typeface="Arial"/>
                  <a:buChar char="•"/>
                </a:pPr>
                <a:r>
                  <a:rPr lang="en-US" b="1" dirty="0"/>
                  <a:t> </a:t>
                </a:r>
                <a:r>
                  <a:rPr lang="en-US" dirty="0"/>
                  <a:t>Substituting in Chebyshev polynomials, utilizing </a:t>
                </a:r>
                <a:r>
                  <a:rPr lang="en-US" b="1" i="1" dirty="0"/>
                  <a:t>cosine sample points </a:t>
                </a:r>
                <a:r>
                  <a:rPr lang="en-US" dirty="0"/>
                  <a:t>and the </a:t>
                </a:r>
                <a:r>
                  <a:rPr lang="en-US" b="1" i="1" dirty="0"/>
                  <a:t>correct weight matrix</a:t>
                </a:r>
                <a:r>
                  <a:rPr lang="en-US" dirty="0"/>
                  <a:t>, satisfies the orthogonality conditions allows the coefficients to be computed as:</a:t>
                </a:r>
              </a:p>
              <a:p>
                <a:pPr>
                  <a:buFont typeface="Arial"/>
                  <a:buChar char="•"/>
                </a:pPr>
                <a:endParaRPr lang="en-US" b="1" dirty="0"/>
              </a:p>
              <a:p>
                <a:endParaRPr lang="en-US" dirty="0"/>
              </a:p>
              <a:p>
                <a:r>
                  <a:rPr lang="en-US" dirty="0"/>
                  <a:t>where the denominators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𝛼</m:t>
                        </m:r>
                      </m:sub>
                    </m:sSub>
                  </m:oMath>
                </a14:m>
                <a:r>
                  <a:rPr lang="en-US" dirty="0"/>
                  <a:t> are </a:t>
                </a:r>
                <a:r>
                  <a:rPr lang="en-US" b="1" i="1" dirty="0"/>
                  <a:t>positive constants</a:t>
                </a:r>
                <a:r>
                  <a:rPr lang="en-US" dirty="0"/>
                  <a:t>.</a:t>
                </a:r>
              </a:p>
              <a:p>
                <a:endParaRPr lang="en-US" b="1" dirty="0"/>
              </a:p>
              <a:p>
                <a:endParaRPr lang="en-US" b="1" dirty="0"/>
              </a:p>
              <a:p>
                <a:pPr>
                  <a:buFont typeface="Arial"/>
                  <a:buChar char="•"/>
                </a:pPr>
                <a:r>
                  <a:rPr lang="en-US" dirty="0"/>
                  <a:t> It can be verified (next slide) that the </a:t>
                </a:r>
                <a:r>
                  <a:rPr lang="en-US" b="1" i="1" dirty="0"/>
                  <a:t>denominator inner products </a:t>
                </a:r>
                <a:r>
                  <a:rPr lang="en-US" dirty="0"/>
                  <a:t>reduce to simply:</a:t>
                </a:r>
              </a:p>
              <a:p>
                <a:endParaRPr lang="en-US" dirty="0"/>
              </a:p>
              <a:p>
                <a:endParaRPr lang="en-US" dirty="0"/>
              </a:p>
              <a:p>
                <a:endParaRPr lang="en-US" dirty="0"/>
              </a:p>
              <a:p>
                <a:endParaRPr lang="en-US" dirty="0"/>
              </a:p>
              <a:p>
                <a:pPr>
                  <a:buFont typeface="Arial"/>
                  <a:buChar char="•"/>
                </a:pPr>
                <a:r>
                  <a:rPr lang="en-US" dirty="0"/>
                  <a:t> The final coefficients are computed directly from the discrete inner products as:</a:t>
                </a:r>
              </a:p>
            </p:txBody>
          </p:sp>
        </mc:Choice>
        <mc:Fallback xmlns="">
          <p:sp>
            <p:nvSpPr>
              <p:cNvPr id="22" name="Rectangle 21"/>
              <p:cNvSpPr>
                <a:spLocks noRot="1" noChangeAspect="1" noMove="1" noResize="1" noEditPoints="1" noAdjustHandles="1" noChangeArrowheads="1" noChangeShapeType="1" noTextEdit="1"/>
              </p:cNvSpPr>
              <p:nvPr/>
            </p:nvSpPr>
            <p:spPr>
              <a:xfrm>
                <a:off x="1" y="1071801"/>
                <a:ext cx="9144000" cy="4337085"/>
              </a:xfrm>
              <a:prstGeom prst="rect">
                <a:avLst/>
              </a:prstGeom>
              <a:blipFill>
                <a:blip r:embed="rId4"/>
                <a:stretch>
                  <a:fillRect l="-533" t="-844" r="-933" b="-1406"/>
                </a:stretch>
              </a:blipFill>
            </p:spPr>
            <p:txBody>
              <a:bodyPr/>
              <a:lstStyle/>
              <a:p>
                <a:r>
                  <a:rPr lang="en-US">
                    <a:noFill/>
                  </a:rPr>
                  <a:t> </a:t>
                </a:r>
              </a:p>
            </p:txBody>
          </p:sp>
        </mc:Fallback>
      </mc:AlternateContent>
      <p:pic>
        <p:nvPicPr>
          <p:cNvPr id="8" name="Picture 7" descr="TAMU_Aero_Logo.png"/>
          <p:cNvPicPr>
            <a:picLocks noChangeAspect="1"/>
          </p:cNvPicPr>
          <p:nvPr/>
        </p:nvPicPr>
        <p:blipFill>
          <a:blip r:embed="rId5"/>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rPr>
              <a:t>CHEBYSHEV  COEFFICIENTS</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10" name="TextBox 9"/>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graphicFrame>
        <p:nvGraphicFramePr>
          <p:cNvPr id="5" name="Object 4"/>
          <p:cNvGraphicFramePr>
            <a:graphicFrameLocks noChangeAspect="1"/>
          </p:cNvGraphicFramePr>
          <p:nvPr>
            <p:extLst>
              <p:ext uri="{D42A27DB-BD31-4B8C-83A1-F6EECF244321}">
                <p14:modId xmlns:p14="http://schemas.microsoft.com/office/powerpoint/2010/main" val="1251431789"/>
              </p:ext>
            </p:extLst>
          </p:nvPr>
        </p:nvGraphicFramePr>
        <p:xfrm>
          <a:off x="708025" y="2276475"/>
          <a:ext cx="7658100" cy="622300"/>
        </p:xfrm>
        <a:graphic>
          <a:graphicData uri="http://schemas.openxmlformats.org/presentationml/2006/ole">
            <mc:AlternateContent xmlns:mc="http://schemas.openxmlformats.org/markup-compatibility/2006">
              <mc:Choice xmlns:v="urn:schemas-microsoft-com:vml" Requires="v">
                <p:oleObj spid="_x0000_s10764" name="Equation" r:id="rId6" imgW="6565680" imgH="533160" progId="Equation.DSMT4">
                  <p:embed/>
                </p:oleObj>
              </mc:Choice>
              <mc:Fallback>
                <p:oleObj name="Equation" r:id="rId6" imgW="6565680" imgH="533160" progId="Equation.DSMT4">
                  <p:embed/>
                  <p:pic>
                    <p:nvPicPr>
                      <p:cNvPr id="0" name=""/>
                      <p:cNvPicPr/>
                      <p:nvPr/>
                    </p:nvPicPr>
                    <p:blipFill>
                      <a:blip r:embed="rId7"/>
                      <a:stretch>
                        <a:fillRect/>
                      </a:stretch>
                    </p:blipFill>
                    <p:spPr>
                      <a:xfrm>
                        <a:off x="708025" y="2276475"/>
                        <a:ext cx="7658100" cy="6223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721652518"/>
              </p:ext>
            </p:extLst>
          </p:nvPr>
        </p:nvGraphicFramePr>
        <p:xfrm>
          <a:off x="5391150" y="2914650"/>
          <a:ext cx="176213" cy="276225"/>
        </p:xfrm>
        <a:graphic>
          <a:graphicData uri="http://schemas.openxmlformats.org/presentationml/2006/ole">
            <mc:AlternateContent xmlns:mc="http://schemas.openxmlformats.org/markup-compatibility/2006">
              <mc:Choice xmlns:v="urn:schemas-microsoft-com:vml" Requires="v">
                <p:oleObj spid="_x0000_s10765" name="Equation" r:id="rId8" imgW="114120" imgH="177480" progId="Equation.DSMT4">
                  <p:embed/>
                </p:oleObj>
              </mc:Choice>
              <mc:Fallback>
                <p:oleObj name="Equation" r:id="rId8" imgW="114120" imgH="177480" progId="Equation.DSMT4">
                  <p:embed/>
                  <p:pic>
                    <p:nvPicPr>
                      <p:cNvPr id="0" name=""/>
                      <p:cNvPicPr/>
                      <p:nvPr/>
                    </p:nvPicPr>
                    <p:blipFill>
                      <a:blip r:embed="rId9"/>
                      <a:stretch>
                        <a:fillRect/>
                      </a:stretch>
                    </p:blipFill>
                    <p:spPr>
                      <a:xfrm>
                        <a:off x="5391150" y="2914650"/>
                        <a:ext cx="176213" cy="276225"/>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455404818"/>
              </p:ext>
            </p:extLst>
          </p:nvPr>
        </p:nvGraphicFramePr>
        <p:xfrm>
          <a:off x="708025" y="3103563"/>
          <a:ext cx="7604125" cy="612775"/>
        </p:xfrm>
        <a:graphic>
          <a:graphicData uri="http://schemas.openxmlformats.org/presentationml/2006/ole">
            <mc:AlternateContent xmlns:mc="http://schemas.openxmlformats.org/markup-compatibility/2006">
              <mc:Choice xmlns:v="urn:schemas-microsoft-com:vml" Requires="v">
                <p:oleObj spid="_x0000_s10766" name="Equation" r:id="rId10" imgW="5829120" imgH="469800" progId="Equation.DSMT4">
                  <p:embed/>
                </p:oleObj>
              </mc:Choice>
              <mc:Fallback>
                <p:oleObj name="Equation" r:id="rId10" imgW="5829120" imgH="469800" progId="Equation.DSMT4">
                  <p:embed/>
                  <p:pic>
                    <p:nvPicPr>
                      <p:cNvPr id="0" name=""/>
                      <p:cNvPicPr/>
                      <p:nvPr/>
                    </p:nvPicPr>
                    <p:blipFill>
                      <a:blip r:embed="rId11"/>
                      <a:stretch>
                        <a:fillRect/>
                      </a:stretch>
                    </p:blipFill>
                    <p:spPr>
                      <a:xfrm>
                        <a:off x="708025" y="3103563"/>
                        <a:ext cx="7604125" cy="612775"/>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763343407"/>
              </p:ext>
            </p:extLst>
          </p:nvPr>
        </p:nvGraphicFramePr>
        <p:xfrm>
          <a:off x="708025" y="3994150"/>
          <a:ext cx="4851400" cy="1090613"/>
        </p:xfrm>
        <a:graphic>
          <a:graphicData uri="http://schemas.openxmlformats.org/presentationml/2006/ole">
            <mc:AlternateContent xmlns:mc="http://schemas.openxmlformats.org/markup-compatibility/2006">
              <mc:Choice xmlns:v="urn:schemas-microsoft-com:vml" Requires="v">
                <p:oleObj spid="_x0000_s10767" name="Equation" r:id="rId12" imgW="4063680" imgH="914400" progId="Equation.DSMT4">
                  <p:embed/>
                </p:oleObj>
              </mc:Choice>
              <mc:Fallback>
                <p:oleObj name="Equation" r:id="rId12" imgW="4063680" imgH="914400" progId="Equation.DSMT4">
                  <p:embed/>
                  <p:pic>
                    <p:nvPicPr>
                      <p:cNvPr id="0" name=""/>
                      <p:cNvPicPr/>
                      <p:nvPr/>
                    </p:nvPicPr>
                    <p:blipFill>
                      <a:blip r:embed="rId13"/>
                      <a:stretch>
                        <a:fillRect/>
                      </a:stretch>
                    </p:blipFill>
                    <p:spPr>
                      <a:xfrm>
                        <a:off x="708025" y="3994150"/>
                        <a:ext cx="4851400" cy="1090613"/>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788370541"/>
              </p:ext>
            </p:extLst>
          </p:nvPr>
        </p:nvGraphicFramePr>
        <p:xfrm>
          <a:off x="708025" y="5300663"/>
          <a:ext cx="6546850" cy="1695450"/>
        </p:xfrm>
        <a:graphic>
          <a:graphicData uri="http://schemas.openxmlformats.org/presentationml/2006/ole">
            <mc:AlternateContent xmlns:mc="http://schemas.openxmlformats.org/markup-compatibility/2006">
              <mc:Choice xmlns:v="urn:schemas-microsoft-com:vml" Requires="v">
                <p:oleObj spid="_x0000_s10768" name="Equation" r:id="rId14" imgW="6959520" imgH="1803240" progId="Equation.DSMT4">
                  <p:embed/>
                </p:oleObj>
              </mc:Choice>
              <mc:Fallback>
                <p:oleObj name="Equation" r:id="rId14" imgW="6959520" imgH="1803240" progId="Equation.DSMT4">
                  <p:embed/>
                  <p:pic>
                    <p:nvPicPr>
                      <p:cNvPr id="0" name=""/>
                      <p:cNvPicPr/>
                      <p:nvPr/>
                    </p:nvPicPr>
                    <p:blipFill>
                      <a:blip r:embed="rId15"/>
                      <a:stretch>
                        <a:fillRect/>
                      </a:stretch>
                    </p:blipFill>
                    <p:spPr>
                      <a:xfrm>
                        <a:off x="708025" y="5300663"/>
                        <a:ext cx="6546850" cy="1695450"/>
                      </a:xfrm>
                      <a:prstGeom prst="rect">
                        <a:avLst/>
                      </a:prstGeom>
                    </p:spPr>
                  </p:pic>
                </p:oleObj>
              </mc:Fallback>
            </mc:AlternateContent>
          </a:graphicData>
        </a:graphic>
      </p:graphicFrame>
    </p:spTree>
    <p:extLst>
      <p:ext uri="{BB962C8B-B14F-4D97-AF65-F5344CB8AC3E}">
        <p14:creationId xmlns:p14="http://schemas.microsoft.com/office/powerpoint/2010/main" val="3514885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p:cNvSpPr/>
              <p:nvPr/>
            </p:nvSpPr>
            <p:spPr>
              <a:xfrm>
                <a:off x="1" y="1071801"/>
                <a:ext cx="9144000" cy="5230278"/>
              </a:xfrm>
              <a:prstGeom prst="rect">
                <a:avLst/>
              </a:prstGeom>
            </p:spPr>
            <p:txBody>
              <a:bodyPr wrap="square">
                <a:spAutoFit/>
              </a:bodyPr>
              <a:lstStyle/>
              <a:p>
                <a14:m>
                  <m:oMath xmlns:m="http://schemas.openxmlformats.org/officeDocument/2006/math">
                    <m:sSub>
                      <m:sSubPr>
                        <m:ctrlPr>
                          <a:rPr lang="en-US" i="1" smtClean="0">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𝑐</m:t>
                        </m:r>
                      </m:e>
                      <m:sub>
                        <m:r>
                          <a:rPr lang="en-US">
                            <a:solidFill>
                              <a:srgbClr val="0000FF"/>
                            </a:solidFill>
                            <a:latin typeface="Cambria Math" panose="02040503050406030204" pitchFamily="18" charset="0"/>
                          </a:rPr>
                          <m:t>0</m:t>
                        </m:r>
                      </m:sub>
                    </m:sSub>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a:solidFill>
                              <a:srgbClr val="0000FF"/>
                            </a:solidFill>
                            <a:latin typeface="Cambria Math" panose="02040503050406030204" pitchFamily="18" charset="0"/>
                          </a:rPr>
                          <m:t>0</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a:solidFill>
                              <a:srgbClr val="0000FF"/>
                            </a:solidFill>
                            <a:latin typeface="Cambria Math" panose="02040503050406030204" pitchFamily="18" charset="0"/>
                          </a:rPr>
                          <m:t>0</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𝑀</m:t>
                    </m:r>
                    <m:r>
                      <a:rPr lang="en-US">
                        <a:latin typeface="Cambria Math" panose="02040503050406030204" pitchFamily="18" charset="0"/>
                      </a:rPr>
                      <m:t>&gt;</m:t>
                    </m:r>
                    <m:r>
                      <m:rPr>
                        <m:sty m:val="p"/>
                      </m:rPr>
                      <a:rPr lang="en-US">
                        <a:latin typeface="Cambria Math" panose="02040503050406030204" pitchFamily="18" charset="0"/>
                      </a:rPr>
                      <m:t>N</m:t>
                    </m:r>
                    <m:r>
                      <a:rPr lang="en-US" b="0" i="0" smtClean="0">
                        <a:latin typeface="Cambria Math" panose="02040503050406030204" pitchFamily="18" charset="0"/>
                      </a:rPr>
                      <m:t>, </m:t>
                    </m:r>
                    <m:r>
                      <a:rPr lang="en-US" b="0" i="1" smtClean="0">
                        <a:latin typeface="Cambria Math" panose="02040503050406030204" pitchFamily="18" charset="0"/>
                      </a:rPr>
                      <m:t>𝑁</m:t>
                    </m:r>
                    <m:r>
                      <a:rPr lang="en-US" b="0" i="1" smtClean="0">
                        <a:latin typeface="Cambria Math" panose="02040503050406030204" pitchFamily="18" charset="0"/>
                      </a:rPr>
                      <m:t>=0</m:t>
                    </m:r>
                    <m:r>
                      <a:rPr lang="en-US">
                        <a:latin typeface="Cambria Math" panose="02040503050406030204" pitchFamily="18" charset="0"/>
                      </a:rPr>
                      <m:t>)</m:t>
                    </m:r>
                  </m:oMath>
                </a14:m>
                <a:endParaRPr lang="en-US" dirty="0"/>
              </a:p>
              <a:p>
                <a:pPr>
                  <a:buFont typeface="Arial"/>
                  <a:buChar char="•"/>
                </a:pPr>
                <a:r>
                  <a:rPr lang="en-US" dirty="0"/>
                  <a:t> Consider the case for </a:t>
                </a:r>
                <a14:m>
                  <m:oMath xmlns:m="http://schemas.openxmlformats.org/officeDocument/2006/math">
                    <m:r>
                      <a:rPr lang="en-US" b="0" i="1" smtClean="0">
                        <a:latin typeface="Cambria Math" panose="02040503050406030204" pitchFamily="18" charset="0"/>
                      </a:rPr>
                      <m:t>𝑁</m:t>
                    </m:r>
                    <m:r>
                      <a:rPr lang="en-US">
                        <a:latin typeface="Cambria Math" panose="02040503050406030204" pitchFamily="18" charset="0"/>
                      </a:rPr>
                      <m:t>=</m:t>
                    </m:r>
                    <m:r>
                      <a:rPr lang="en-US" b="0" i="0" smtClean="0">
                        <a:latin typeface="Cambria Math" panose="02040503050406030204" pitchFamily="18" charset="0"/>
                      </a:rPr>
                      <m:t>0</m:t>
                    </m:r>
                  </m:oMath>
                </a14:m>
                <a:r>
                  <a:rPr lang="en-US" dirty="0"/>
                  <a:t>, </a:t>
                </a:r>
                <a14:m>
                  <m:oMath xmlns:m="http://schemas.openxmlformats.org/officeDocument/2006/math">
                    <m:r>
                      <a:rPr lang="en-US" i="1">
                        <a:latin typeface="Cambria Math" panose="02040503050406030204" pitchFamily="18" charset="0"/>
                      </a:rPr>
                      <m:t>𝑀</m:t>
                    </m:r>
                    <m:r>
                      <a:rPr lang="en-US">
                        <a:latin typeface="Cambria Math" panose="02040503050406030204" pitchFamily="18" charset="0"/>
                      </a:rPr>
                      <m:t>=4</m:t>
                    </m:r>
                  </m:oMath>
                </a14:m>
                <a:r>
                  <a:rPr lang="en-US" dirty="0"/>
                  <a:t>. Performing the inner product and including the correct weight matrix leads to</a:t>
                </a:r>
              </a:p>
              <a:p>
                <a:pPr>
                  <a:buFont typeface="Arial"/>
                  <a:buChar char="•"/>
                </a:pPr>
                <a:endParaRPr lang="en-US" dirty="0"/>
              </a:p>
              <a:p>
                <a:pPr>
                  <a:buFont typeface="Arial"/>
                  <a:buChar char="•"/>
                </a:pPr>
                <a:r>
                  <a:rPr lang="en-US" dirty="0"/>
                  <a:t> The zeroth order Chebyshev polynomial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a:latin typeface="Cambria Math" panose="02040503050406030204" pitchFamily="18" charset="0"/>
                          </a:rPr>
                          <m:t>0</m:t>
                        </m:r>
                      </m:sub>
                    </m:sSub>
                    <m:r>
                      <a:rPr lang="en-US">
                        <a:latin typeface="Cambria Math" panose="02040503050406030204" pitchFamily="18" charset="0"/>
                      </a:rPr>
                      <m:t>=1</m:t>
                    </m:r>
                  </m:oMath>
                </a14:m>
                <a:r>
                  <a:rPr lang="en-US" dirty="0"/>
                  <a:t>, which leads to</a:t>
                </a:r>
              </a:p>
              <a:p>
                <a:endParaRPr lang="en-US" sz="1000" dirty="0"/>
              </a:p>
              <a:p>
                <a14:m>
                  <m:oMath xmlns:m="http://schemas.openxmlformats.org/officeDocument/2006/math">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𝑐</m:t>
                        </m:r>
                      </m:e>
                      <m:sub>
                        <m:r>
                          <m:rPr>
                            <m:sty m:val="p"/>
                          </m:rPr>
                          <a:rPr lang="en-US">
                            <a:solidFill>
                              <a:srgbClr val="0000FF"/>
                            </a:solidFill>
                            <a:latin typeface="Cambria Math" panose="02040503050406030204" pitchFamily="18" charset="0"/>
                          </a:rPr>
                          <m:t>α</m:t>
                        </m:r>
                      </m:sub>
                    </m:sSub>
                    <m:r>
                      <a:rPr lang="en-US" b="0" i="1" smtClean="0">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𝑐</m:t>
                        </m:r>
                      </m:e>
                      <m:sub>
                        <m:r>
                          <a:rPr lang="en-US" b="0" i="0" smtClean="0">
                            <a:solidFill>
                              <a:srgbClr val="0000FF"/>
                            </a:solidFill>
                            <a:latin typeface="Cambria Math" panose="02040503050406030204" pitchFamily="18" charset="0"/>
                          </a:rPr>
                          <m:t>1</m:t>
                        </m:r>
                      </m:sub>
                    </m:sSub>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0" smtClean="0">
                            <a:solidFill>
                              <a:srgbClr val="0000FF"/>
                            </a:solidFill>
                            <a:latin typeface="Cambria Math" panose="02040503050406030204" pitchFamily="18" charset="0"/>
                          </a:rPr>
                          <m:t>1</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0" smtClean="0">
                            <a:solidFill>
                              <a:srgbClr val="0000FF"/>
                            </a:solidFill>
                            <a:latin typeface="Cambria Math" panose="02040503050406030204" pitchFamily="18" charset="0"/>
                          </a:rPr>
                          <m:t>1</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𝑀</m:t>
                    </m:r>
                    <m:r>
                      <a:rPr lang="en-US">
                        <a:latin typeface="Cambria Math" panose="02040503050406030204" pitchFamily="18" charset="0"/>
                      </a:rPr>
                      <m:t>&gt;</m:t>
                    </m:r>
                    <m:r>
                      <m:rPr>
                        <m:sty m:val="p"/>
                      </m:rPr>
                      <a:rPr lang="en-US">
                        <a:latin typeface="Cambria Math" panose="02040503050406030204" pitchFamily="18" charset="0"/>
                      </a:rPr>
                      <m:t>N</m:t>
                    </m:r>
                    <m:r>
                      <a:rPr lang="en-US">
                        <a:latin typeface="Cambria Math" panose="02040503050406030204" pitchFamily="18" charset="0"/>
                      </a:rPr>
                      <m:t>)</m:t>
                    </m:r>
                  </m:oMath>
                </a14:m>
                <a:endParaRPr lang="en-US" dirty="0"/>
              </a:p>
              <a:p>
                <a:pPr>
                  <a:buFont typeface="Arial"/>
                  <a:buChar char="•"/>
                </a:pPr>
                <a:r>
                  <a:rPr lang="en-US" dirty="0"/>
                  <a:t> Consider the case for </a:t>
                </a:r>
                <a14:m>
                  <m:oMath xmlns:m="http://schemas.openxmlformats.org/officeDocument/2006/math">
                    <m:r>
                      <a:rPr lang="en-US" i="1">
                        <a:latin typeface="Cambria Math" panose="02040503050406030204" pitchFamily="18" charset="0"/>
                      </a:rPr>
                      <m:t>𝑁</m:t>
                    </m:r>
                    <m:r>
                      <a:rPr lang="en-US">
                        <a:latin typeface="Cambria Math" panose="02040503050406030204" pitchFamily="18" charset="0"/>
                      </a:rPr>
                      <m:t>=</m:t>
                    </m:r>
                    <m:r>
                      <a:rPr lang="en-US" b="0" i="0" smtClean="0">
                        <a:latin typeface="Cambria Math" panose="02040503050406030204" pitchFamily="18" charset="0"/>
                      </a:rPr>
                      <m:t>1</m:t>
                    </m:r>
                  </m:oMath>
                </a14:m>
                <a:r>
                  <a:rPr lang="en-US" dirty="0"/>
                  <a:t>, </a:t>
                </a:r>
                <a14:m>
                  <m:oMath xmlns:m="http://schemas.openxmlformats.org/officeDocument/2006/math">
                    <m:r>
                      <a:rPr lang="en-US" i="1">
                        <a:latin typeface="Cambria Math" panose="02040503050406030204" pitchFamily="18" charset="0"/>
                      </a:rPr>
                      <m:t>𝑀</m:t>
                    </m:r>
                    <m:r>
                      <a:rPr lang="en-US">
                        <a:latin typeface="Cambria Math" panose="02040503050406030204" pitchFamily="18" charset="0"/>
                      </a:rPr>
                      <m:t>=4</m:t>
                    </m:r>
                  </m:oMath>
                </a14:m>
                <a:r>
                  <a:rPr lang="en-US" dirty="0"/>
                  <a:t>. Carrying out the inner product as above gives</a:t>
                </a:r>
              </a:p>
              <a:p>
                <a:pPr>
                  <a:buFont typeface="Arial"/>
                  <a:buChar char="•"/>
                </a:pPr>
                <a:endParaRPr lang="en-US" dirty="0"/>
              </a:p>
              <a:p>
                <a:pPr>
                  <a:buFont typeface="Arial"/>
                  <a:buChar char="•"/>
                </a:pPr>
                <a:endParaRPr lang="en-US" dirty="0"/>
              </a:p>
              <a:p>
                <a:pPr>
                  <a:buFont typeface="Arial"/>
                  <a:buChar char="•"/>
                </a:pPr>
                <a:r>
                  <a:rPr lang="en-US" dirty="0"/>
                  <a:t> The cosine sample points are calculated as follows: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𝜉</m:t>
                        </m:r>
                      </m:e>
                      <m:sub>
                        <m:r>
                          <a:rPr lang="en-US">
                            <a:latin typeface="Cambria Math" panose="02040503050406030204" pitchFamily="18" charset="0"/>
                          </a:rPr>
                          <m:t>0</m:t>
                        </m:r>
                      </m:sub>
                    </m:sSub>
                    <m:r>
                      <a:rPr lang="en-US">
                        <a:latin typeface="Cambria Math" panose="02040503050406030204" pitchFamily="18" charset="0"/>
                      </a:rPr>
                      <m:t>=−</m:t>
                    </m:r>
                    <m:r>
                      <m:rPr>
                        <m:nor/>
                      </m:rPr>
                      <a:rPr lang="en-US">
                        <a:latin typeface="Cambria Math" panose="02040503050406030204" pitchFamily="18" charset="0"/>
                      </a:rPr>
                      <m:t>cos</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a:latin typeface="Cambria Math" panose="02040503050406030204" pitchFamily="18" charset="0"/>
                              </a:rPr>
                              <m:t>0</m:t>
                            </m:r>
                            <m:r>
                              <a:rPr lang="en-US" i="1">
                                <a:latin typeface="Cambria Math" panose="02040503050406030204" pitchFamily="18" charset="0"/>
                              </a:rPr>
                              <m:t>𝜋</m:t>
                            </m:r>
                          </m:num>
                          <m:den>
                            <m:r>
                              <a:rPr lang="en-US">
                                <a:latin typeface="Cambria Math" panose="02040503050406030204" pitchFamily="18" charset="0"/>
                              </a:rPr>
                              <m:t>4</m:t>
                            </m:r>
                          </m:den>
                        </m:f>
                      </m:e>
                    </m:d>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𝜉</m:t>
                        </m:r>
                      </m:e>
                      <m:sub>
                        <m:r>
                          <a:rPr lang="en-US" b="0" i="0" smtClean="0">
                            <a:latin typeface="Cambria Math" panose="02040503050406030204" pitchFamily="18" charset="0"/>
                          </a:rPr>
                          <m:t>1</m:t>
                        </m:r>
                      </m:sub>
                    </m:sSub>
                    <m:r>
                      <a:rPr lang="en-US">
                        <a:latin typeface="Cambria Math" panose="02040503050406030204" pitchFamily="18" charset="0"/>
                      </a:rPr>
                      <m:t>=−</m:t>
                    </m:r>
                    <m:r>
                      <m:rPr>
                        <m:nor/>
                      </m:rPr>
                      <a:rPr lang="en-US">
                        <a:latin typeface="Cambria Math" panose="02040503050406030204" pitchFamily="18" charset="0"/>
                      </a:rPr>
                      <m:t>cos</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𝜋</m:t>
                            </m:r>
                          </m:num>
                          <m:den>
                            <m:r>
                              <a:rPr lang="en-US">
                                <a:latin typeface="Cambria Math" panose="02040503050406030204" pitchFamily="18" charset="0"/>
                              </a:rPr>
                              <m:t>4</m:t>
                            </m:r>
                          </m:den>
                        </m:f>
                      </m:e>
                    </m:d>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𝜉</m:t>
                        </m:r>
                      </m:e>
                      <m:sub>
                        <m:r>
                          <a:rPr lang="en-US" b="0" i="0" smtClean="0">
                            <a:latin typeface="Cambria Math" panose="02040503050406030204" pitchFamily="18" charset="0"/>
                          </a:rPr>
                          <m:t>2</m:t>
                        </m:r>
                      </m:sub>
                    </m:sSub>
                    <m:r>
                      <a:rPr lang="en-US">
                        <a:latin typeface="Cambria Math" panose="02040503050406030204" pitchFamily="18" charset="0"/>
                      </a:rPr>
                      <m:t>=−</m:t>
                    </m:r>
                    <m:r>
                      <m:rPr>
                        <m:nor/>
                      </m:rPr>
                      <a:rPr lang="en-US">
                        <a:latin typeface="Cambria Math" panose="02040503050406030204" pitchFamily="18" charset="0"/>
                      </a:rPr>
                      <m:t>cos</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rPr>
                              <m:t>𝜋</m:t>
                            </m:r>
                          </m:num>
                          <m:den>
                            <m:r>
                              <a:rPr lang="en-US">
                                <a:latin typeface="Cambria Math" panose="02040503050406030204" pitchFamily="18" charset="0"/>
                              </a:rPr>
                              <m:t>4</m:t>
                            </m:r>
                          </m:den>
                        </m:f>
                      </m:e>
                    </m:d>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𝜉</m:t>
                        </m:r>
                      </m:e>
                      <m:sub>
                        <m:r>
                          <a:rPr lang="en-US" b="0" i="0" smtClean="0">
                            <a:latin typeface="Cambria Math" panose="02040503050406030204" pitchFamily="18" charset="0"/>
                          </a:rPr>
                          <m:t>3</m:t>
                        </m:r>
                      </m:sub>
                    </m:sSub>
                    <m:r>
                      <a:rPr lang="en-US">
                        <a:latin typeface="Cambria Math" panose="02040503050406030204" pitchFamily="18" charset="0"/>
                      </a:rPr>
                      <m:t>=−</m:t>
                    </m:r>
                    <m:r>
                      <m:rPr>
                        <m:nor/>
                      </m:rPr>
                      <a:rPr lang="en-US">
                        <a:latin typeface="Cambria Math" panose="02040503050406030204" pitchFamily="18" charset="0"/>
                      </a:rPr>
                      <m:t>cos</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3</m:t>
                            </m:r>
                            <m:r>
                              <a:rPr lang="en-US" i="1">
                                <a:latin typeface="Cambria Math" panose="02040503050406030204" pitchFamily="18" charset="0"/>
                              </a:rPr>
                              <m:t>𝜋</m:t>
                            </m:r>
                          </m:num>
                          <m:den>
                            <m:r>
                              <a:rPr lang="en-US">
                                <a:latin typeface="Cambria Math" panose="02040503050406030204" pitchFamily="18" charset="0"/>
                              </a:rPr>
                              <m:t>4</m:t>
                            </m:r>
                          </m:den>
                        </m:f>
                      </m:e>
                    </m:d>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𝜉</m:t>
                        </m:r>
                      </m:e>
                      <m:sub>
                        <m:r>
                          <a:rPr lang="en-US" b="0" i="0" smtClean="0">
                            <a:latin typeface="Cambria Math" panose="02040503050406030204" pitchFamily="18" charset="0"/>
                          </a:rPr>
                          <m:t>4</m:t>
                        </m:r>
                      </m:sub>
                    </m:sSub>
                    <m:r>
                      <a:rPr lang="en-US">
                        <a:latin typeface="Cambria Math" panose="02040503050406030204" pitchFamily="18" charset="0"/>
                      </a:rPr>
                      <m:t>=−</m:t>
                    </m:r>
                    <m:r>
                      <m:rPr>
                        <m:nor/>
                      </m:rPr>
                      <a:rPr lang="en-US">
                        <a:latin typeface="Cambria Math" panose="02040503050406030204" pitchFamily="18" charset="0"/>
                      </a:rPr>
                      <m:t>cos</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4</m:t>
                            </m:r>
                            <m:r>
                              <a:rPr lang="en-US" i="1">
                                <a:latin typeface="Cambria Math" panose="02040503050406030204" pitchFamily="18" charset="0"/>
                              </a:rPr>
                              <m:t>𝜋</m:t>
                            </m:r>
                          </m:num>
                          <m:den>
                            <m:r>
                              <a:rPr lang="en-US">
                                <a:latin typeface="Cambria Math" panose="02040503050406030204" pitchFamily="18" charset="0"/>
                              </a:rPr>
                              <m:t>4</m:t>
                            </m:r>
                          </m:den>
                        </m:f>
                      </m:e>
                    </m:d>
                  </m:oMath>
                </a14:m>
                <a:r>
                  <a:rPr lang="en-US" dirty="0"/>
                  <a:t>. Substituting these into the first Chebyshev polynomial,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a:latin typeface="Cambria Math" panose="02040503050406030204" pitchFamily="18" charset="0"/>
                          </a:rPr>
                          <m:t>1</m:t>
                        </m:r>
                      </m:sub>
                    </m:sSub>
                    <m:r>
                      <a:rPr lang="en-US">
                        <a:latin typeface="Cambria Math" panose="02040503050406030204" pitchFamily="18" charset="0"/>
                      </a:rPr>
                      <m:t>=</m:t>
                    </m:r>
                    <m:r>
                      <a:rPr lang="en-US" i="1">
                        <a:latin typeface="Cambria Math" panose="02040503050406030204" pitchFamily="18" charset="0"/>
                      </a:rPr>
                      <m:t>𝜉</m:t>
                    </m:r>
                  </m:oMath>
                </a14:m>
                <a:r>
                  <a:rPr lang="en-US" dirty="0"/>
                  <a:t>, results in </a:t>
                </a:r>
              </a:p>
              <a:p>
                <a:pPr>
                  <a:buFont typeface="Arial"/>
                  <a:buChar char="•"/>
                </a:pPr>
                <a:endParaRPr lang="en-US" dirty="0"/>
              </a:p>
              <a:p>
                <a:pPr>
                  <a:buFont typeface="Arial"/>
                  <a:buChar char="•"/>
                </a:pPr>
                <a:endParaRPr lang="en-US" sz="1400" dirty="0"/>
              </a:p>
              <a:p>
                <a14:m>
                  <m:oMath xmlns:m="http://schemas.openxmlformats.org/officeDocument/2006/math">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𝑐</m:t>
                        </m:r>
                      </m:e>
                      <m:sub>
                        <m:r>
                          <m:rPr>
                            <m:sty m:val="p"/>
                          </m:rPr>
                          <a:rPr lang="en-US">
                            <a:solidFill>
                              <a:srgbClr val="0000FF"/>
                            </a:solidFill>
                            <a:latin typeface="Cambria Math" panose="02040503050406030204" pitchFamily="18" charset="0"/>
                          </a:rPr>
                          <m:t>α</m:t>
                        </m:r>
                      </m:sub>
                    </m:sSub>
                    <m:r>
                      <a:rPr lang="en-US" i="1">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𝑐</m:t>
                        </m:r>
                      </m:e>
                      <m:sub>
                        <m:r>
                          <a:rPr lang="en-US" b="0" i="0" smtClean="0">
                            <a:solidFill>
                              <a:srgbClr val="0000FF"/>
                            </a:solidFill>
                            <a:latin typeface="Cambria Math" panose="02040503050406030204" pitchFamily="18" charset="0"/>
                          </a:rPr>
                          <m:t>2</m:t>
                        </m:r>
                      </m:sub>
                    </m:sSub>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0" smtClean="0">
                            <a:solidFill>
                              <a:srgbClr val="0000FF"/>
                            </a:solidFill>
                            <a:latin typeface="Cambria Math" panose="02040503050406030204" pitchFamily="18" charset="0"/>
                          </a:rPr>
                          <m:t>2</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0" smtClean="0">
                            <a:solidFill>
                              <a:srgbClr val="0000FF"/>
                            </a:solidFill>
                            <a:latin typeface="Cambria Math" panose="02040503050406030204" pitchFamily="18" charset="0"/>
                          </a:rPr>
                          <m:t>2</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𝑀</m:t>
                    </m:r>
                    <m:r>
                      <a:rPr lang="en-US">
                        <a:latin typeface="Cambria Math" panose="02040503050406030204" pitchFamily="18" charset="0"/>
                      </a:rPr>
                      <m:t>&gt;</m:t>
                    </m:r>
                    <m:r>
                      <m:rPr>
                        <m:sty m:val="p"/>
                      </m:rPr>
                      <a:rPr lang="en-US">
                        <a:latin typeface="Cambria Math" panose="02040503050406030204" pitchFamily="18" charset="0"/>
                      </a:rPr>
                      <m:t>N</m:t>
                    </m:r>
                    <m:r>
                      <a:rPr lang="en-US">
                        <a:latin typeface="Cambria Math" panose="02040503050406030204" pitchFamily="18" charset="0"/>
                      </a:rPr>
                      <m:t>)</m:t>
                    </m:r>
                  </m:oMath>
                </a14:m>
                <a:endParaRPr lang="en-US" dirty="0"/>
              </a:p>
              <a:p>
                <a:pPr>
                  <a:buFont typeface="Arial"/>
                  <a:buChar char="•"/>
                </a:pPr>
                <a:r>
                  <a:rPr lang="en-US" dirty="0"/>
                  <a:t> Similarly for </a:t>
                </a:r>
                <a14:m>
                  <m:oMath xmlns:m="http://schemas.openxmlformats.org/officeDocument/2006/math">
                    <m:r>
                      <a:rPr lang="en-US" i="1">
                        <a:latin typeface="Cambria Math" panose="02040503050406030204" pitchFamily="18" charset="0"/>
                      </a:rPr>
                      <m:t>𝑁</m:t>
                    </m:r>
                    <m:r>
                      <a:rPr lang="en-US">
                        <a:latin typeface="Cambria Math" panose="02040503050406030204" pitchFamily="18" charset="0"/>
                      </a:rPr>
                      <m:t>=</m:t>
                    </m:r>
                    <m:r>
                      <a:rPr lang="en-US" b="0" i="0" smtClean="0">
                        <a:latin typeface="Cambria Math" panose="02040503050406030204" pitchFamily="18" charset="0"/>
                      </a:rPr>
                      <m:t>2</m:t>
                    </m:r>
                  </m:oMath>
                </a14:m>
                <a:r>
                  <a:rPr lang="en-US" dirty="0"/>
                  <a:t>, </a:t>
                </a:r>
                <a14:m>
                  <m:oMath xmlns:m="http://schemas.openxmlformats.org/officeDocument/2006/math">
                    <m:r>
                      <a:rPr lang="en-US" i="1">
                        <a:latin typeface="Cambria Math" panose="02040503050406030204" pitchFamily="18" charset="0"/>
                      </a:rPr>
                      <m:t>𝑀</m:t>
                    </m:r>
                    <m:r>
                      <a:rPr lang="en-US">
                        <a:latin typeface="Cambria Math" panose="02040503050406030204" pitchFamily="18" charset="0"/>
                      </a:rPr>
                      <m:t>=4</m:t>
                    </m:r>
                  </m:oMath>
                </a14:m>
                <a:r>
                  <a:rPr lang="en-US" dirty="0"/>
                  <a:t>, and the second Chebyshev polynomial,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a:latin typeface="Cambria Math" panose="02040503050406030204" pitchFamily="18" charset="0"/>
                          </a:rPr>
                          <m:t>2</m:t>
                        </m:r>
                      </m:sub>
                    </m:sSub>
                    <m:r>
                      <a:rPr lang="en-US">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𝜉</m:t>
                        </m:r>
                      </m:e>
                      <m:sup>
                        <m:r>
                          <a:rPr lang="en-US">
                            <a:latin typeface="Cambria Math" panose="02040503050406030204" pitchFamily="18" charset="0"/>
                          </a:rPr>
                          <m:t>2</m:t>
                        </m:r>
                      </m:sup>
                    </m:sSup>
                    <m:r>
                      <a:rPr lang="en-US">
                        <a:latin typeface="Cambria Math" panose="02040503050406030204" pitchFamily="18" charset="0"/>
                      </a:rPr>
                      <m:t>−1</m:t>
                    </m:r>
                  </m:oMath>
                </a14:m>
                <a:r>
                  <a:rPr lang="en-US" dirty="0"/>
                  <a:t>, with the above sample points, we can quickly verify</a:t>
                </a:r>
              </a:p>
            </p:txBody>
          </p:sp>
        </mc:Choice>
        <mc:Fallback xmlns="">
          <p:sp>
            <p:nvSpPr>
              <p:cNvPr id="22" name="Rectangle 21"/>
              <p:cNvSpPr>
                <a:spLocks noRot="1" noChangeAspect="1" noMove="1" noResize="1" noEditPoints="1" noAdjustHandles="1" noChangeArrowheads="1" noChangeShapeType="1" noTextEdit="1"/>
              </p:cNvSpPr>
              <p:nvPr/>
            </p:nvSpPr>
            <p:spPr>
              <a:xfrm>
                <a:off x="1" y="1071801"/>
                <a:ext cx="9144000" cy="5230278"/>
              </a:xfrm>
              <a:prstGeom prst="rect">
                <a:avLst/>
              </a:prstGeom>
              <a:blipFill>
                <a:blip r:embed="rId4"/>
                <a:stretch>
                  <a:fillRect l="-533"/>
                </a:stretch>
              </a:blipFill>
            </p:spPr>
            <p:txBody>
              <a:bodyPr/>
              <a:lstStyle/>
              <a:p>
                <a:r>
                  <a:rPr lang="en-US">
                    <a:noFill/>
                  </a:rPr>
                  <a:t> </a:t>
                </a:r>
              </a:p>
            </p:txBody>
          </p:sp>
        </mc:Fallback>
      </mc:AlternateContent>
      <p:pic>
        <p:nvPicPr>
          <p:cNvPr id="8" name="Picture 7" descr="TAMU_Aero_Logo.png"/>
          <p:cNvPicPr>
            <a:picLocks noChangeAspect="1"/>
          </p:cNvPicPr>
          <p:nvPr/>
        </p:nvPicPr>
        <p:blipFill>
          <a:blip r:embed="rId5"/>
          <a:stretch>
            <a:fillRect/>
          </a:stretch>
        </p:blipFill>
        <p:spPr>
          <a:xfrm>
            <a:off x="0" y="-7813"/>
            <a:ext cx="9144000" cy="998413"/>
          </a:xfrm>
          <a:prstGeom prst="rect">
            <a:avLst/>
          </a:prstGeom>
        </p:spPr>
      </p:pic>
      <mc:AlternateContent xmlns:mc="http://schemas.openxmlformats.org/markup-compatibility/2006" xmlns:a14="http://schemas.microsoft.com/office/drawing/2010/main">
        <mc:Choice Requires="a14">
          <p:sp>
            <p:nvSpPr>
              <p:cNvPr id="33" name="Rectangle 32"/>
              <p:cNvSpPr/>
              <p:nvPr/>
            </p:nvSpPr>
            <p:spPr>
              <a:xfrm>
                <a:off x="1" y="533400"/>
                <a:ext cx="9144000" cy="707886"/>
              </a:xfrm>
              <a:prstGeom prst="rect">
                <a:avLst/>
              </a:prstGeom>
            </p:spPr>
            <p:txBody>
              <a:bodyPr wrap="square">
                <a:spAutoFit/>
              </a:bodyPr>
              <a:lstStyle/>
              <a:p>
                <a:pPr algn="ctr"/>
                <a:r>
                  <a:rPr lang="en-US" sz="2000" b="1" dirty="0">
                    <a:solidFill>
                      <a:schemeClr val="bg1"/>
                    </a:solidFill>
                    <a:latin typeface="Adobe Caslon Pro Bold"/>
                  </a:rPr>
                  <a:t>VERIFICATION OF </a:t>
                </a:r>
                <a14:m>
                  <m:oMath xmlns:m="http://schemas.openxmlformats.org/officeDocument/2006/math">
                    <m:sSub>
                      <m:sSubPr>
                        <m:ctrlPr>
                          <a:rPr lang="en-US" sz="2000" b="1" i="1">
                            <a:solidFill>
                              <a:schemeClr val="bg1"/>
                            </a:solidFill>
                            <a:latin typeface="Cambria Math" panose="02040503050406030204" pitchFamily="18" charset="0"/>
                          </a:rPr>
                        </m:ctrlPr>
                      </m:sSubPr>
                      <m:e>
                        <m:r>
                          <a:rPr lang="en-US" sz="2000" b="1" i="1">
                            <a:solidFill>
                              <a:schemeClr val="bg1"/>
                            </a:solidFill>
                            <a:latin typeface="Cambria Math" panose="02040503050406030204" pitchFamily="18" charset="0"/>
                          </a:rPr>
                          <m:t>𝒄</m:t>
                        </m:r>
                      </m:e>
                      <m:sub>
                        <m:r>
                          <a:rPr lang="en-US" sz="2000" b="1" i="1">
                            <a:solidFill>
                              <a:schemeClr val="bg1"/>
                            </a:solidFill>
                            <a:latin typeface="Cambria Math" panose="02040503050406030204" pitchFamily="18" charset="0"/>
                          </a:rPr>
                          <m:t>𝟎</m:t>
                        </m:r>
                      </m:sub>
                    </m:sSub>
                  </m:oMath>
                </a14:m>
                <a:r>
                  <a:rPr lang="en-US" sz="2000" b="1" dirty="0">
                    <a:solidFill>
                      <a:schemeClr val="bg1"/>
                    </a:solidFill>
                  </a:rPr>
                  <a:t>, </a:t>
                </a:r>
                <a14:m>
                  <m:oMath xmlns:m="http://schemas.openxmlformats.org/officeDocument/2006/math">
                    <m:sSub>
                      <m:sSubPr>
                        <m:ctrlPr>
                          <a:rPr lang="en-US" sz="2000" b="1" i="1">
                            <a:solidFill>
                              <a:schemeClr val="bg1"/>
                            </a:solidFill>
                            <a:latin typeface="Cambria Math" panose="02040503050406030204" pitchFamily="18" charset="0"/>
                          </a:rPr>
                        </m:ctrlPr>
                      </m:sSubPr>
                      <m:e>
                        <m:r>
                          <a:rPr lang="en-US" sz="2000" b="1" i="1">
                            <a:solidFill>
                              <a:schemeClr val="bg1"/>
                            </a:solidFill>
                            <a:latin typeface="Cambria Math" panose="02040503050406030204" pitchFamily="18" charset="0"/>
                          </a:rPr>
                          <m:t>𝒄</m:t>
                        </m:r>
                      </m:e>
                      <m:sub>
                        <m:r>
                          <a:rPr lang="en-US" sz="2000" b="1" i="1">
                            <a:solidFill>
                              <a:schemeClr val="bg1"/>
                            </a:solidFill>
                            <a:latin typeface="Cambria Math" panose="02040503050406030204" pitchFamily="18" charset="0"/>
                          </a:rPr>
                          <m:t>𝜶</m:t>
                        </m:r>
                      </m:sub>
                    </m:sSub>
                  </m:oMath>
                </a14:m>
                <a:r>
                  <a:rPr lang="en-US" sz="2000" b="1" dirty="0">
                    <a:solidFill>
                      <a:schemeClr val="bg1"/>
                    </a:solidFill>
                  </a:rPr>
                  <a:t>, </a:t>
                </a:r>
                <a14:m>
                  <m:oMath xmlns:m="http://schemas.openxmlformats.org/officeDocument/2006/math">
                    <m:sSub>
                      <m:sSubPr>
                        <m:ctrlPr>
                          <a:rPr lang="en-US" sz="2000" b="1" i="1">
                            <a:solidFill>
                              <a:schemeClr val="bg1"/>
                            </a:solidFill>
                            <a:latin typeface="Cambria Math" panose="02040503050406030204" pitchFamily="18" charset="0"/>
                          </a:rPr>
                        </m:ctrlPr>
                      </m:sSubPr>
                      <m:e>
                        <m:r>
                          <a:rPr lang="en-US" sz="2000" b="1" i="1">
                            <a:solidFill>
                              <a:schemeClr val="bg1"/>
                            </a:solidFill>
                            <a:latin typeface="Cambria Math" panose="02040503050406030204" pitchFamily="18" charset="0"/>
                          </a:rPr>
                          <m:t>𝒄</m:t>
                        </m:r>
                      </m:e>
                      <m:sub>
                        <m:r>
                          <a:rPr lang="en-US" sz="2000" b="1" i="0" smtClean="0">
                            <a:solidFill>
                              <a:schemeClr val="bg1"/>
                            </a:solidFill>
                            <a:latin typeface="Cambria Math" panose="02040503050406030204" pitchFamily="18" charset="0"/>
                          </a:rPr>
                          <m:t>𝐍</m:t>
                        </m:r>
                      </m:sub>
                    </m:sSub>
                  </m:oMath>
                </a14:m>
                <a:endParaRPr lang="en-US" sz="2000" b="1" dirty="0">
                  <a:solidFill>
                    <a:schemeClr val="bg1"/>
                  </a:solidFill>
                </a:endParaRPr>
              </a:p>
              <a:p>
                <a:pPr algn="ctr"/>
                <a:r>
                  <a:rPr lang="en-US" sz="2000" b="1" dirty="0">
                    <a:solidFill>
                      <a:schemeClr val="bg1"/>
                    </a:solidFill>
                    <a:latin typeface="Adobe Caslon Pro Bold"/>
                  </a:rPr>
                  <a:t> </a:t>
                </a:r>
                <a:endParaRPr lang="en-US" sz="2000" b="1" dirty="0">
                  <a:solidFill>
                    <a:schemeClr val="bg1"/>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1" y="533400"/>
                <a:ext cx="9144000" cy="707886"/>
              </a:xfrm>
              <a:prstGeom prst="rect">
                <a:avLst/>
              </a:prstGeom>
              <a:blipFill rotWithShape="0">
                <a:blip r:embed="rId6"/>
                <a:stretch>
                  <a:fillRect t="-6034"/>
                </a:stretch>
              </a:blipFill>
            </p:spPr>
            <p:txBody>
              <a:bodyPr/>
              <a:lstStyle/>
              <a:p>
                <a:r>
                  <a:rPr lang="en-US">
                    <a:noFill/>
                  </a:rPr>
                  <a:t> </a:t>
                </a:r>
              </a:p>
            </p:txBody>
          </p:sp>
        </mc:Fallback>
      </mc:AlternateContent>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10" name="TextBox 9"/>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graphicFrame>
        <p:nvGraphicFramePr>
          <p:cNvPr id="6" name="Object 5"/>
          <p:cNvGraphicFramePr>
            <a:graphicFrameLocks noChangeAspect="1"/>
          </p:cNvGraphicFramePr>
          <p:nvPr/>
        </p:nvGraphicFramePr>
        <p:xfrm>
          <a:off x="5391150" y="2914650"/>
          <a:ext cx="176213" cy="276225"/>
        </p:xfrm>
        <a:graphic>
          <a:graphicData uri="http://schemas.openxmlformats.org/presentationml/2006/ole">
            <mc:AlternateContent xmlns:mc="http://schemas.openxmlformats.org/markup-compatibility/2006">
              <mc:Choice xmlns:v="urn:schemas-microsoft-com:vml" Requires="v">
                <p:oleObj spid="_x0000_s11909" name="Equation" r:id="rId7" imgW="114120" imgH="177480" progId="Equation.DSMT4">
                  <p:embed/>
                </p:oleObj>
              </mc:Choice>
              <mc:Fallback>
                <p:oleObj name="Equation" r:id="rId7" imgW="114120" imgH="177480" progId="Equation.DSMT4">
                  <p:embed/>
                  <p:pic>
                    <p:nvPicPr>
                      <p:cNvPr id="0" name=""/>
                      <p:cNvPicPr/>
                      <p:nvPr/>
                    </p:nvPicPr>
                    <p:blipFill>
                      <a:blip r:embed="rId8"/>
                      <a:stretch>
                        <a:fillRect/>
                      </a:stretch>
                    </p:blipFill>
                    <p:spPr>
                      <a:xfrm>
                        <a:off x="5391150" y="2914650"/>
                        <a:ext cx="176213" cy="276225"/>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319693165"/>
              </p:ext>
            </p:extLst>
          </p:nvPr>
        </p:nvGraphicFramePr>
        <p:xfrm>
          <a:off x="6372200" y="2104397"/>
          <a:ext cx="2376264" cy="532515"/>
        </p:xfrm>
        <a:graphic>
          <a:graphicData uri="http://schemas.openxmlformats.org/presentationml/2006/ole">
            <mc:AlternateContent xmlns:mc="http://schemas.openxmlformats.org/markup-compatibility/2006">
              <mc:Choice xmlns:v="urn:schemas-microsoft-com:vml" Requires="v">
                <p:oleObj spid="_x0000_s11910" name="Equation" r:id="rId9" imgW="1930320" imgH="431640" progId="Equation.DSMT4">
                  <p:embed/>
                </p:oleObj>
              </mc:Choice>
              <mc:Fallback>
                <p:oleObj name="Equation" r:id="rId9" imgW="1930320" imgH="431640" progId="Equation.DSMT4">
                  <p:embed/>
                  <p:pic>
                    <p:nvPicPr>
                      <p:cNvPr id="0" name=""/>
                      <p:cNvPicPr/>
                      <p:nvPr/>
                    </p:nvPicPr>
                    <p:blipFill>
                      <a:blip r:embed="rId10"/>
                      <a:stretch>
                        <a:fillRect/>
                      </a:stretch>
                    </p:blipFill>
                    <p:spPr>
                      <a:xfrm>
                        <a:off x="6372200" y="2104397"/>
                        <a:ext cx="2376264" cy="532515"/>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425096528"/>
              </p:ext>
            </p:extLst>
          </p:nvPr>
        </p:nvGraphicFramePr>
        <p:xfrm>
          <a:off x="2339752" y="1700808"/>
          <a:ext cx="4358897" cy="551534"/>
        </p:xfrm>
        <a:graphic>
          <a:graphicData uri="http://schemas.openxmlformats.org/presentationml/2006/ole">
            <mc:AlternateContent xmlns:mc="http://schemas.openxmlformats.org/markup-compatibility/2006">
              <mc:Choice xmlns:v="urn:schemas-microsoft-com:vml" Requires="v">
                <p:oleObj spid="_x0000_s11911" name="Equation" r:id="rId11" imgW="3111480" imgH="393480" progId="Equation.DSMT4">
                  <p:embed/>
                </p:oleObj>
              </mc:Choice>
              <mc:Fallback>
                <p:oleObj name="Equation" r:id="rId11" imgW="3111480" imgH="393480" progId="Equation.DSMT4">
                  <p:embed/>
                  <p:pic>
                    <p:nvPicPr>
                      <p:cNvPr id="0" name=""/>
                      <p:cNvPicPr/>
                      <p:nvPr/>
                    </p:nvPicPr>
                    <p:blipFill>
                      <a:blip r:embed="rId12"/>
                      <a:stretch>
                        <a:fillRect/>
                      </a:stretch>
                    </p:blipFill>
                    <p:spPr>
                      <a:xfrm>
                        <a:off x="2339752" y="1700808"/>
                        <a:ext cx="4358897" cy="551534"/>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747542544"/>
              </p:ext>
            </p:extLst>
          </p:nvPr>
        </p:nvGraphicFramePr>
        <p:xfrm>
          <a:off x="2195736" y="3140968"/>
          <a:ext cx="4730080" cy="600953"/>
        </p:xfrm>
        <a:graphic>
          <a:graphicData uri="http://schemas.openxmlformats.org/presentationml/2006/ole">
            <mc:AlternateContent xmlns:mc="http://schemas.openxmlformats.org/markup-compatibility/2006">
              <mc:Choice xmlns:v="urn:schemas-microsoft-com:vml" Requires="v">
                <p:oleObj spid="_x0000_s11912" name="Equation" r:id="rId13" imgW="3098520" imgH="393480" progId="Equation.DSMT4">
                  <p:embed/>
                </p:oleObj>
              </mc:Choice>
              <mc:Fallback>
                <p:oleObj name="Equation" r:id="rId13" imgW="3098520" imgH="393480" progId="Equation.DSMT4">
                  <p:embed/>
                  <p:pic>
                    <p:nvPicPr>
                      <p:cNvPr id="0" name=""/>
                      <p:cNvPicPr/>
                      <p:nvPr/>
                    </p:nvPicPr>
                    <p:blipFill>
                      <a:blip r:embed="rId14"/>
                      <a:stretch>
                        <a:fillRect/>
                      </a:stretch>
                    </p:blipFill>
                    <p:spPr>
                      <a:xfrm>
                        <a:off x="2195736" y="3140968"/>
                        <a:ext cx="4730080" cy="600953"/>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2920798542"/>
              </p:ext>
            </p:extLst>
          </p:nvPr>
        </p:nvGraphicFramePr>
        <p:xfrm>
          <a:off x="2645436" y="4653136"/>
          <a:ext cx="3726764" cy="680170"/>
        </p:xfrm>
        <a:graphic>
          <a:graphicData uri="http://schemas.openxmlformats.org/presentationml/2006/ole">
            <mc:AlternateContent xmlns:mc="http://schemas.openxmlformats.org/markup-compatibility/2006">
              <mc:Choice xmlns:v="urn:schemas-microsoft-com:vml" Requires="v">
                <p:oleObj spid="_x0000_s11913" name="Equation" r:id="rId15" imgW="2374560" imgH="431640" progId="Equation.DSMT4">
                  <p:embed/>
                </p:oleObj>
              </mc:Choice>
              <mc:Fallback>
                <p:oleObj name="Equation" r:id="rId15" imgW="2374560" imgH="431640" progId="Equation.DSMT4">
                  <p:embed/>
                  <p:pic>
                    <p:nvPicPr>
                      <p:cNvPr id="0" name=""/>
                      <p:cNvPicPr/>
                      <p:nvPr/>
                    </p:nvPicPr>
                    <p:blipFill>
                      <a:blip r:embed="rId16"/>
                      <a:stretch>
                        <a:fillRect/>
                      </a:stretch>
                    </p:blipFill>
                    <p:spPr>
                      <a:xfrm>
                        <a:off x="2645436" y="4653136"/>
                        <a:ext cx="3726764" cy="68017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2049617652"/>
              </p:ext>
            </p:extLst>
          </p:nvPr>
        </p:nvGraphicFramePr>
        <p:xfrm>
          <a:off x="4775200" y="3378200"/>
          <a:ext cx="914400" cy="198438"/>
        </p:xfrm>
        <a:graphic>
          <a:graphicData uri="http://schemas.openxmlformats.org/presentationml/2006/ole">
            <mc:AlternateContent xmlns:mc="http://schemas.openxmlformats.org/markup-compatibility/2006">
              <mc:Choice xmlns:v="urn:schemas-microsoft-com:vml" Requires="v">
                <p:oleObj spid="_x0000_s11914" name="Equation" r:id="rId17" imgW="914400" imgH="198720" progId="Equation.DSMT4">
                  <p:embed/>
                </p:oleObj>
              </mc:Choice>
              <mc:Fallback>
                <p:oleObj name="Equation" r:id="rId17" imgW="914400" imgH="198720" progId="Equation.DSMT4">
                  <p:embed/>
                  <p:pic>
                    <p:nvPicPr>
                      <p:cNvPr id="0" name=""/>
                      <p:cNvPicPr/>
                      <p:nvPr/>
                    </p:nvPicPr>
                    <p:blipFill>
                      <a:blip r:embed="rId8"/>
                      <a:stretch>
                        <a:fillRect/>
                      </a:stretch>
                    </p:blipFill>
                    <p:spPr>
                      <a:xfrm>
                        <a:off x="4775200" y="3378200"/>
                        <a:ext cx="914400" cy="198438"/>
                      </a:xfrm>
                      <a:prstGeom prst="rect">
                        <a:avLst/>
                      </a:prstGeom>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1266155524"/>
              </p:ext>
            </p:extLst>
          </p:nvPr>
        </p:nvGraphicFramePr>
        <p:xfrm>
          <a:off x="2693988" y="6098245"/>
          <a:ext cx="3629025" cy="681038"/>
        </p:xfrm>
        <a:graphic>
          <a:graphicData uri="http://schemas.openxmlformats.org/presentationml/2006/ole">
            <mc:AlternateContent xmlns:mc="http://schemas.openxmlformats.org/markup-compatibility/2006">
              <mc:Choice xmlns:v="urn:schemas-microsoft-com:vml" Requires="v">
                <p:oleObj spid="_x0000_s11915" name="Equation" r:id="rId18" imgW="2311200" imgH="431640" progId="Equation.DSMT4">
                  <p:embed/>
                </p:oleObj>
              </mc:Choice>
              <mc:Fallback>
                <p:oleObj name="Equation" r:id="rId18" imgW="2311200" imgH="431640" progId="Equation.DSMT4">
                  <p:embed/>
                  <p:pic>
                    <p:nvPicPr>
                      <p:cNvPr id="0" name=""/>
                      <p:cNvPicPr/>
                      <p:nvPr/>
                    </p:nvPicPr>
                    <p:blipFill>
                      <a:blip r:embed="rId19"/>
                      <a:stretch>
                        <a:fillRect/>
                      </a:stretch>
                    </p:blipFill>
                    <p:spPr>
                      <a:xfrm>
                        <a:off x="2693988" y="6098245"/>
                        <a:ext cx="3629025" cy="681038"/>
                      </a:xfrm>
                      <a:prstGeom prst="rect">
                        <a:avLst/>
                      </a:prstGeom>
                    </p:spPr>
                  </p:pic>
                </p:oleObj>
              </mc:Fallback>
            </mc:AlternateContent>
          </a:graphicData>
        </a:graphic>
      </p:graphicFrame>
    </p:spTree>
    <p:extLst>
      <p:ext uri="{BB962C8B-B14F-4D97-AF65-F5344CB8AC3E}">
        <p14:creationId xmlns:p14="http://schemas.microsoft.com/office/powerpoint/2010/main" val="96649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p:cNvSpPr/>
              <p:nvPr/>
            </p:nvSpPr>
            <p:spPr>
              <a:xfrm>
                <a:off x="252536" y="1071801"/>
                <a:ext cx="9144000" cy="4846711"/>
              </a:xfrm>
              <a:prstGeom prst="rect">
                <a:avLst/>
              </a:prstGeom>
            </p:spPr>
            <p:txBody>
              <a:bodyPr wrap="square">
                <a:spAutoFit/>
              </a:bodyPr>
              <a:lstStyle/>
              <a:p>
                <a14:m>
                  <m:oMath xmlns:m="http://schemas.openxmlformats.org/officeDocument/2006/math">
                    <m:sSub>
                      <m:sSubPr>
                        <m:ctrlPr>
                          <a:rPr lang="en-US" i="1" smtClean="0">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𝑐</m:t>
                        </m:r>
                      </m:e>
                      <m:sub>
                        <m:r>
                          <m:rPr>
                            <m:sty m:val="p"/>
                          </m:rPr>
                          <a:rPr lang="en-US">
                            <a:solidFill>
                              <a:srgbClr val="0000FF"/>
                            </a:solidFill>
                            <a:latin typeface="Cambria Math" panose="02040503050406030204" pitchFamily="18" charset="0"/>
                          </a:rPr>
                          <m:t>α</m:t>
                        </m:r>
                      </m:sub>
                    </m:sSub>
                    <m:r>
                      <a:rPr lang="en-US" i="1">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𝑐</m:t>
                        </m:r>
                      </m:e>
                      <m:sub>
                        <m:r>
                          <a:rPr lang="en-US" b="0" i="0" smtClean="0">
                            <a:solidFill>
                              <a:srgbClr val="0000FF"/>
                            </a:solidFill>
                            <a:latin typeface="Cambria Math" panose="02040503050406030204" pitchFamily="18" charset="0"/>
                          </a:rPr>
                          <m:t>3</m:t>
                        </m:r>
                      </m:sub>
                    </m:sSub>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0" smtClean="0">
                            <a:solidFill>
                              <a:srgbClr val="0000FF"/>
                            </a:solidFill>
                            <a:latin typeface="Cambria Math" panose="02040503050406030204" pitchFamily="18" charset="0"/>
                          </a:rPr>
                          <m:t>3</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0" smtClean="0">
                            <a:solidFill>
                              <a:srgbClr val="0000FF"/>
                            </a:solidFill>
                            <a:latin typeface="Cambria Math" panose="02040503050406030204" pitchFamily="18" charset="0"/>
                          </a:rPr>
                          <m:t>3</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𝑀</m:t>
                    </m:r>
                    <m:r>
                      <a:rPr lang="en-US">
                        <a:latin typeface="Cambria Math" panose="02040503050406030204" pitchFamily="18" charset="0"/>
                      </a:rPr>
                      <m:t>&gt;</m:t>
                    </m:r>
                    <m:r>
                      <m:rPr>
                        <m:sty m:val="p"/>
                      </m:rPr>
                      <a:rPr lang="en-US">
                        <a:latin typeface="Cambria Math" panose="02040503050406030204" pitchFamily="18" charset="0"/>
                      </a:rPr>
                      <m:t>N</m:t>
                    </m:r>
                    <m:r>
                      <a:rPr lang="en-US">
                        <a:latin typeface="Cambria Math" panose="02040503050406030204" pitchFamily="18" charset="0"/>
                      </a:rPr>
                      <m:t>)</m:t>
                    </m:r>
                  </m:oMath>
                </a14:m>
                <a:endParaRPr lang="en-US" dirty="0"/>
              </a:p>
              <a:p>
                <a:pPr>
                  <a:buFont typeface="Arial"/>
                  <a:buChar char="•"/>
                </a:pPr>
                <a:r>
                  <a:rPr lang="en-US" dirty="0"/>
                  <a:t> Similarly for </a:t>
                </a:r>
                <a14:m>
                  <m:oMath xmlns:m="http://schemas.openxmlformats.org/officeDocument/2006/math">
                    <m:r>
                      <a:rPr lang="en-US" i="1">
                        <a:latin typeface="Cambria Math" panose="02040503050406030204" pitchFamily="18" charset="0"/>
                      </a:rPr>
                      <m:t>𝑁</m:t>
                    </m:r>
                    <m:r>
                      <a:rPr lang="en-US">
                        <a:latin typeface="Cambria Math" panose="02040503050406030204" pitchFamily="18" charset="0"/>
                      </a:rPr>
                      <m:t>=</m:t>
                    </m:r>
                    <m:r>
                      <a:rPr lang="en-US" b="0" i="0" smtClean="0">
                        <a:latin typeface="Cambria Math" panose="02040503050406030204" pitchFamily="18" charset="0"/>
                      </a:rPr>
                      <m:t>3</m:t>
                    </m:r>
                  </m:oMath>
                </a14:m>
                <a:r>
                  <a:rPr lang="en-US" dirty="0"/>
                  <a:t>, </a:t>
                </a:r>
                <a14:m>
                  <m:oMath xmlns:m="http://schemas.openxmlformats.org/officeDocument/2006/math">
                    <m:r>
                      <a:rPr lang="en-US" i="1">
                        <a:latin typeface="Cambria Math" panose="02040503050406030204" pitchFamily="18" charset="0"/>
                      </a:rPr>
                      <m:t>𝑀</m:t>
                    </m:r>
                    <m:r>
                      <a:rPr lang="en-US">
                        <a:latin typeface="Cambria Math" panose="02040503050406030204" pitchFamily="18" charset="0"/>
                      </a:rPr>
                      <m:t>=4</m:t>
                    </m:r>
                  </m:oMath>
                </a14:m>
                <a:r>
                  <a:rPr lang="en-US" dirty="0"/>
                  <a:t>, and the third Chebyshev polynomial,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0" smtClean="0">
                            <a:latin typeface="Cambria Math" panose="02040503050406030204" pitchFamily="18" charset="0"/>
                          </a:rPr>
                          <m:t>3</m:t>
                        </m:r>
                      </m:sub>
                    </m:sSub>
                    <m:r>
                      <a:rPr lang="en-US">
                        <a:latin typeface="Cambria Math" panose="02040503050406030204" pitchFamily="18" charset="0"/>
                      </a:rPr>
                      <m:t>=</m:t>
                    </m:r>
                    <m:r>
                      <a:rPr lang="en-US" b="0" i="1" smtClean="0">
                        <a:latin typeface="Cambria Math" panose="02040503050406030204" pitchFamily="18" charset="0"/>
                      </a:rPr>
                      <m:t>4</m:t>
                    </m:r>
                    <m:sSup>
                      <m:sSupPr>
                        <m:ctrlPr>
                          <a:rPr lang="en-US" i="1">
                            <a:latin typeface="Cambria Math" panose="02040503050406030204" pitchFamily="18" charset="0"/>
                          </a:rPr>
                        </m:ctrlPr>
                      </m:sSupPr>
                      <m:e>
                        <m:r>
                          <a:rPr lang="en-US" i="1">
                            <a:latin typeface="Cambria Math" panose="02040503050406030204" pitchFamily="18" charset="0"/>
                          </a:rPr>
                          <m:t>𝜉</m:t>
                        </m:r>
                      </m:e>
                      <m:sup>
                        <m:r>
                          <a:rPr lang="en-US" b="0" i="0" smtClean="0">
                            <a:latin typeface="Cambria Math" panose="02040503050406030204" pitchFamily="18" charset="0"/>
                          </a:rPr>
                          <m:t>3</m:t>
                        </m:r>
                      </m:sup>
                    </m:sSup>
                    <m:r>
                      <a:rPr lang="en-US">
                        <a:latin typeface="Cambria Math" panose="02040503050406030204" pitchFamily="18" charset="0"/>
                      </a:rPr>
                      <m:t>−</m:t>
                    </m:r>
                    <m:r>
                      <a:rPr lang="en-US" b="0" i="0" smtClean="0">
                        <a:latin typeface="Cambria Math" panose="02040503050406030204" pitchFamily="18" charset="0"/>
                      </a:rPr>
                      <m:t>3</m:t>
                    </m:r>
                    <m:r>
                      <a:rPr lang="en-US" i="1">
                        <a:latin typeface="Cambria Math" panose="02040503050406030204" pitchFamily="18" charset="0"/>
                      </a:rPr>
                      <m:t>𝜉</m:t>
                    </m:r>
                  </m:oMath>
                </a14:m>
                <a:r>
                  <a:rPr lang="en-US" dirty="0"/>
                  <a:t>, with the </a:t>
                </a:r>
                <a:br>
                  <a:rPr lang="en-US" dirty="0"/>
                </a:br>
                <a:r>
                  <a:rPr lang="en-US" dirty="0"/>
                  <a:t>   sample points shown on the previous slide, we have</a:t>
                </a:r>
              </a:p>
              <a:p>
                <a:pPr>
                  <a:buFont typeface="Arial"/>
                  <a:buChar char="•"/>
                </a:pPr>
                <a:endParaRPr lang="en-US" dirty="0"/>
              </a:p>
              <a:p>
                <a:pPr>
                  <a:buFont typeface="Arial"/>
                  <a:buChar char="•"/>
                </a:pPr>
                <a:endParaRPr lang="en-US" dirty="0"/>
              </a:p>
              <a:p>
                <a:pPr>
                  <a:buFont typeface="Arial"/>
                  <a:buChar char="•"/>
                </a:pPr>
                <a:endParaRPr lang="en-US" dirty="0"/>
              </a:p>
              <a:p>
                <a:r>
                  <a:rPr lang="en-US" dirty="0"/>
                  <a:t> </a:t>
                </a:r>
                <a14:m>
                  <m:oMath xmlns:m="http://schemas.openxmlformats.org/officeDocument/2006/math">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𝑐</m:t>
                        </m:r>
                      </m:e>
                      <m:sub>
                        <m:r>
                          <a:rPr lang="en-US" b="0" i="1" smtClean="0">
                            <a:solidFill>
                              <a:srgbClr val="0000FF"/>
                            </a:solidFill>
                            <a:latin typeface="Cambria Math" panose="02040503050406030204" pitchFamily="18" charset="0"/>
                          </a:rPr>
                          <m:t>𝑁</m:t>
                        </m:r>
                      </m:sub>
                    </m:sSub>
                    <m:r>
                      <a:rPr lang="en-US" i="1">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𝑐</m:t>
                        </m:r>
                      </m:e>
                      <m:sub>
                        <m:r>
                          <a:rPr lang="en-US" b="0" i="0" smtClean="0">
                            <a:solidFill>
                              <a:srgbClr val="0000FF"/>
                            </a:solidFill>
                            <a:latin typeface="Cambria Math" panose="02040503050406030204" pitchFamily="18" charset="0"/>
                          </a:rPr>
                          <m:t>4</m:t>
                        </m:r>
                      </m:sub>
                    </m:sSub>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0" smtClean="0">
                            <a:solidFill>
                              <a:srgbClr val="0000FF"/>
                            </a:solidFill>
                            <a:latin typeface="Cambria Math" panose="02040503050406030204" pitchFamily="18" charset="0"/>
                          </a:rPr>
                          <m:t>4</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0" smtClean="0">
                            <a:solidFill>
                              <a:srgbClr val="0000FF"/>
                            </a:solidFill>
                            <a:latin typeface="Cambria Math" panose="02040503050406030204" pitchFamily="18" charset="0"/>
                          </a:rPr>
                          <m:t>4</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𝑀</m:t>
                    </m:r>
                    <m:r>
                      <a:rPr lang="en-US" b="0" i="0" smtClean="0">
                        <a:latin typeface="Cambria Math" panose="02040503050406030204" pitchFamily="18" charset="0"/>
                      </a:rPr>
                      <m:t>=</m:t>
                    </m:r>
                    <m:r>
                      <m:rPr>
                        <m:sty m:val="p"/>
                      </m:rPr>
                      <a:rPr lang="en-US">
                        <a:latin typeface="Cambria Math" panose="02040503050406030204" pitchFamily="18" charset="0"/>
                      </a:rPr>
                      <m:t>N</m:t>
                    </m:r>
                    <m:r>
                      <a:rPr lang="en-US">
                        <a:latin typeface="Cambria Math" panose="02040503050406030204" pitchFamily="18" charset="0"/>
                      </a:rPr>
                      <m:t>)</m:t>
                    </m:r>
                  </m:oMath>
                </a14:m>
                <a:endParaRPr lang="en-US" dirty="0"/>
              </a:p>
              <a:p>
                <a:pPr>
                  <a:buFont typeface="Arial"/>
                  <a:buChar char="•"/>
                </a:pPr>
                <a:r>
                  <a:rPr lang="en-US" dirty="0"/>
                  <a:t> Similarly for </a:t>
                </a:r>
                <a14:m>
                  <m:oMath xmlns:m="http://schemas.openxmlformats.org/officeDocument/2006/math">
                    <m:r>
                      <a:rPr lang="en-US" i="1">
                        <a:latin typeface="Cambria Math" panose="02040503050406030204" pitchFamily="18" charset="0"/>
                      </a:rPr>
                      <m:t>𝑁</m:t>
                    </m:r>
                    <m:r>
                      <a:rPr lang="en-US">
                        <a:latin typeface="Cambria Math" panose="02040503050406030204" pitchFamily="18" charset="0"/>
                      </a:rPr>
                      <m:t>=</m:t>
                    </m:r>
                    <m:r>
                      <a:rPr lang="en-US" b="0" i="0" smtClean="0">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𝑀</m:t>
                    </m:r>
                    <m:r>
                      <a:rPr lang="en-US">
                        <a:latin typeface="Cambria Math" panose="02040503050406030204" pitchFamily="18" charset="0"/>
                      </a:rPr>
                      <m:t>=4</m:t>
                    </m:r>
                  </m:oMath>
                </a14:m>
                <a:r>
                  <a:rPr lang="en-US" dirty="0"/>
                  <a:t>, and the fourth Chebyshev polynomial,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a:latin typeface="Cambria Math" panose="02040503050406030204" pitchFamily="18" charset="0"/>
                          </a:rPr>
                          <m:t>3</m:t>
                        </m:r>
                      </m:sub>
                    </m:sSub>
                    <m:r>
                      <a:rPr lang="en-US">
                        <a:latin typeface="Cambria Math" panose="02040503050406030204" pitchFamily="18" charset="0"/>
                      </a:rPr>
                      <m:t>=</m:t>
                    </m:r>
                    <m:r>
                      <a:rPr lang="en-US" b="0" i="1" smtClean="0">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𝜉</m:t>
                        </m:r>
                      </m:e>
                      <m:sup>
                        <m:r>
                          <a:rPr lang="en-US" b="0" i="0" smtClean="0">
                            <a:latin typeface="Cambria Math" panose="02040503050406030204" pitchFamily="18" charset="0"/>
                          </a:rPr>
                          <m:t>4</m:t>
                        </m:r>
                      </m:sup>
                    </m:sSup>
                    <m:r>
                      <a:rPr lang="en-US">
                        <a:latin typeface="Cambria Math" panose="02040503050406030204" pitchFamily="18" charset="0"/>
                      </a:rPr>
                      <m:t>−</m:t>
                    </m:r>
                    <m:r>
                      <a:rPr lang="en-US" b="0" i="1" smtClean="0">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𝜉</m:t>
                        </m:r>
                      </m:e>
                      <m:sup>
                        <m:r>
                          <a:rPr lang="en-US" b="0" i="0" smtClean="0">
                            <a:latin typeface="Cambria Math" panose="02040503050406030204" pitchFamily="18" charset="0"/>
                          </a:rPr>
                          <m:t>2</m:t>
                        </m:r>
                      </m:sup>
                    </m:sSup>
                  </m:oMath>
                </a14:m>
                <a:r>
                  <a:rPr lang="en-US" dirty="0"/>
                  <a:t>, with </a:t>
                </a:r>
                <a:br>
                  <a:rPr lang="en-US" dirty="0"/>
                </a:br>
                <a:r>
                  <a:rPr lang="en-US" dirty="0"/>
                  <a:t>   the sample points shown on the previous slide, we have</a:t>
                </a:r>
              </a:p>
              <a:p>
                <a:pPr>
                  <a:buFont typeface="Arial"/>
                  <a:buChar char="•"/>
                </a:pPr>
                <a:endParaRPr lang="en-US" dirty="0"/>
              </a:p>
              <a:p>
                <a:pPr>
                  <a:buFont typeface="Arial"/>
                  <a:buChar char="•"/>
                </a:pPr>
                <a:endParaRPr lang="en-US" dirty="0"/>
              </a:p>
              <a:p>
                <a:pPr>
                  <a:buFont typeface="Arial"/>
                  <a:buChar char="•"/>
                </a:pPr>
                <a:endParaRPr lang="en-US" dirty="0"/>
              </a:p>
              <a:p>
                <a14:m>
                  <m:oMath xmlns:m="http://schemas.openxmlformats.org/officeDocument/2006/math">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𝑐</m:t>
                        </m:r>
                      </m:e>
                      <m:sub>
                        <m:r>
                          <a:rPr lang="en-US" i="1">
                            <a:solidFill>
                              <a:srgbClr val="0000FF"/>
                            </a:solidFill>
                            <a:latin typeface="Cambria Math" panose="02040503050406030204" pitchFamily="18" charset="0"/>
                          </a:rPr>
                          <m:t>𝑁</m:t>
                        </m:r>
                      </m:sub>
                    </m:sSub>
                    <m:r>
                      <a:rPr lang="en-US" i="1">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𝑐</m:t>
                        </m:r>
                      </m:e>
                      <m:sub>
                        <m:r>
                          <a:rPr lang="en-US">
                            <a:solidFill>
                              <a:srgbClr val="0000FF"/>
                            </a:solidFill>
                            <a:latin typeface="Cambria Math" panose="02040503050406030204" pitchFamily="18" charset="0"/>
                          </a:rPr>
                          <m:t>4</m:t>
                        </m:r>
                      </m:sub>
                    </m:sSub>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a:solidFill>
                              <a:srgbClr val="0000FF"/>
                            </a:solidFill>
                            <a:latin typeface="Cambria Math" panose="02040503050406030204" pitchFamily="18" charset="0"/>
                          </a:rPr>
                          <m:t>4</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a:solidFill>
                              <a:srgbClr val="0000FF"/>
                            </a:solidFill>
                            <a:latin typeface="Cambria Math" panose="02040503050406030204" pitchFamily="18" charset="0"/>
                          </a:rPr>
                          <m:t>4</m:t>
                        </m:r>
                      </m:sub>
                    </m:sSub>
                    <m:r>
                      <a:rPr lang="en-US">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𝜉</m:t>
                    </m:r>
                    <m:r>
                      <a:rPr lang="en-US">
                        <a:solidFill>
                          <a:srgbClr val="0000FF"/>
                        </a:solidFill>
                        <a:latin typeface="Cambria Math" panose="02040503050406030204" pitchFamily="18" charset="0"/>
                      </a:rPr>
                      <m:t>)〉</m:t>
                    </m:r>
                  </m:oMath>
                </a14:m>
                <a:r>
                  <a:rPr lang="en-US" dirty="0"/>
                  <a: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𝑀</m:t>
                    </m:r>
                    <m:r>
                      <a:rPr lang="en-US" b="0" i="0" smtClean="0">
                        <a:latin typeface="Cambria Math" panose="02040503050406030204" pitchFamily="18" charset="0"/>
                      </a:rPr>
                      <m:t>&gt;</m:t>
                    </m:r>
                    <m:r>
                      <m:rPr>
                        <m:sty m:val="p"/>
                      </m:rPr>
                      <a:rPr lang="en-US" b="0" i="0" smtClean="0">
                        <a:latin typeface="Cambria Math" panose="02040503050406030204" pitchFamily="18" charset="0"/>
                      </a:rPr>
                      <m:t>N</m:t>
                    </m:r>
                    <m:r>
                      <a:rPr lang="en-US" b="0" i="0" smtClean="0">
                        <a:latin typeface="Cambria Math" panose="02040503050406030204" pitchFamily="18" charset="0"/>
                      </a:rPr>
                      <m:t>)</m:t>
                    </m:r>
                  </m:oMath>
                </a14:m>
                <a:endParaRPr lang="en-US" dirty="0"/>
              </a:p>
              <a:p>
                <a:pPr>
                  <a:buFont typeface="Arial"/>
                  <a:buChar char="•"/>
                </a:pPr>
                <a:r>
                  <a:rPr lang="en-US" dirty="0"/>
                  <a:t> For </a:t>
                </a:r>
                <a14:m>
                  <m:oMath xmlns:m="http://schemas.openxmlformats.org/officeDocument/2006/math">
                    <m:r>
                      <a:rPr lang="en-US" i="1">
                        <a:latin typeface="Cambria Math" panose="02040503050406030204" pitchFamily="18" charset="0"/>
                      </a:rPr>
                      <m:t>𝑁</m:t>
                    </m:r>
                    <m:r>
                      <a:rPr lang="en-US">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𝑀</m:t>
                    </m:r>
                    <m:r>
                      <a:rPr lang="en-US">
                        <a:latin typeface="Cambria Math" panose="02040503050406030204" pitchFamily="18" charset="0"/>
                      </a:rPr>
                      <m:t>=</m:t>
                    </m:r>
                    <m:r>
                      <a:rPr lang="en-US" b="0" i="0" smtClean="0">
                        <a:latin typeface="Cambria Math" panose="02040503050406030204" pitchFamily="18" charset="0"/>
                      </a:rPr>
                      <m:t>5</m:t>
                    </m:r>
                  </m:oMath>
                </a14:m>
                <a:r>
                  <a:rPr lang="en-US" dirty="0"/>
                  <a:t>, the sample points are given by: </a:t>
                </a:r>
              </a:p>
              <a:p>
                <a:r>
                  <a:rPr lang="en-US" sz="16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𝜉</m:t>
                        </m:r>
                      </m:e>
                      <m:sub>
                        <m:r>
                          <a:rPr lang="en-US" sz="1400">
                            <a:latin typeface="Cambria Math" panose="02040503050406030204" pitchFamily="18" charset="0"/>
                          </a:rPr>
                          <m:t>0</m:t>
                        </m:r>
                      </m:sub>
                    </m:sSub>
                    <m:r>
                      <a:rPr lang="en-US" sz="1400">
                        <a:latin typeface="Cambria Math" panose="02040503050406030204" pitchFamily="18" charset="0"/>
                      </a:rPr>
                      <m:t>=−</m:t>
                    </m:r>
                    <m:r>
                      <m:rPr>
                        <m:nor/>
                      </m:rPr>
                      <a:rPr lang="en-US" sz="1400">
                        <a:latin typeface="Cambria Math" panose="02040503050406030204" pitchFamily="18" charset="0"/>
                      </a:rPr>
                      <m:t>cos</m:t>
                    </m:r>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a:latin typeface="Cambria Math" panose="02040503050406030204" pitchFamily="18" charset="0"/>
                              </a:rPr>
                              <m:t>0</m:t>
                            </m:r>
                            <m:r>
                              <a:rPr lang="en-US" sz="1400" i="1">
                                <a:latin typeface="Cambria Math" panose="02040503050406030204" pitchFamily="18" charset="0"/>
                              </a:rPr>
                              <m:t>𝜋</m:t>
                            </m:r>
                          </m:num>
                          <m:den>
                            <m:r>
                              <a:rPr lang="en-US" sz="1400" b="0" i="0" smtClean="0">
                                <a:latin typeface="Cambria Math" panose="02040503050406030204" pitchFamily="18" charset="0"/>
                              </a:rPr>
                              <m:t>5</m:t>
                            </m:r>
                          </m:den>
                        </m:f>
                      </m:e>
                    </m:d>
                  </m:oMath>
                </a14:m>
                <a:r>
                  <a:rPr lang="en-US" sz="16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𝜉</m:t>
                        </m:r>
                      </m:e>
                      <m:sub>
                        <m:r>
                          <a:rPr lang="en-US" sz="1400" b="0" i="0" smtClean="0">
                            <a:latin typeface="Cambria Math" panose="02040503050406030204" pitchFamily="18" charset="0"/>
                          </a:rPr>
                          <m:t>1</m:t>
                        </m:r>
                      </m:sub>
                    </m:sSub>
                    <m:r>
                      <a:rPr lang="en-US" sz="1400">
                        <a:latin typeface="Cambria Math" panose="02040503050406030204" pitchFamily="18" charset="0"/>
                      </a:rPr>
                      <m:t>=−</m:t>
                    </m:r>
                    <m:r>
                      <m:rPr>
                        <m:nor/>
                      </m:rPr>
                      <a:rPr lang="en-US" sz="1400">
                        <a:latin typeface="Cambria Math" panose="02040503050406030204" pitchFamily="18" charset="0"/>
                      </a:rPr>
                      <m:t>cos</m:t>
                    </m:r>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i="1">
                                <a:latin typeface="Cambria Math" panose="02040503050406030204" pitchFamily="18" charset="0"/>
                              </a:rPr>
                              <m:t>𝜋</m:t>
                            </m:r>
                          </m:num>
                          <m:den>
                            <m:r>
                              <a:rPr lang="en-US" sz="1400">
                                <a:latin typeface="Cambria Math" panose="02040503050406030204" pitchFamily="18" charset="0"/>
                              </a:rPr>
                              <m:t>4</m:t>
                            </m:r>
                          </m:den>
                        </m:f>
                      </m:e>
                    </m:d>
                  </m:oMath>
                </a14:m>
                <a:r>
                  <a:rPr lang="en-US" sz="16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𝜉</m:t>
                        </m:r>
                      </m:e>
                      <m:sub>
                        <m:r>
                          <a:rPr lang="en-US" sz="1400" b="0" i="0" smtClean="0">
                            <a:latin typeface="Cambria Math" panose="02040503050406030204" pitchFamily="18" charset="0"/>
                          </a:rPr>
                          <m:t>2</m:t>
                        </m:r>
                      </m:sub>
                    </m:sSub>
                    <m:r>
                      <a:rPr lang="en-US" sz="1400">
                        <a:latin typeface="Cambria Math" panose="02040503050406030204" pitchFamily="18" charset="0"/>
                      </a:rPr>
                      <m:t>=−</m:t>
                    </m:r>
                    <m:r>
                      <m:rPr>
                        <m:nor/>
                      </m:rPr>
                      <a:rPr lang="en-US" sz="1400">
                        <a:latin typeface="Cambria Math" panose="02040503050406030204" pitchFamily="18" charset="0"/>
                      </a:rPr>
                      <m:t>cos</m:t>
                    </m:r>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b="0" i="0" smtClean="0">
                                <a:latin typeface="Cambria Math" panose="02040503050406030204" pitchFamily="18" charset="0"/>
                              </a:rPr>
                              <m:t>2</m:t>
                            </m:r>
                            <m:r>
                              <a:rPr lang="en-US" sz="1400" i="1">
                                <a:latin typeface="Cambria Math" panose="02040503050406030204" pitchFamily="18" charset="0"/>
                              </a:rPr>
                              <m:t>𝜋</m:t>
                            </m:r>
                          </m:num>
                          <m:den>
                            <m:r>
                              <a:rPr lang="en-US" sz="1400">
                                <a:latin typeface="Cambria Math" panose="02040503050406030204" pitchFamily="18" charset="0"/>
                              </a:rPr>
                              <m:t>4</m:t>
                            </m:r>
                          </m:den>
                        </m:f>
                      </m:e>
                    </m:d>
                  </m:oMath>
                </a14:m>
                <a:r>
                  <a:rPr lang="en-US" sz="16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𝜉</m:t>
                        </m:r>
                      </m:e>
                      <m:sub>
                        <m:r>
                          <a:rPr lang="en-US" sz="1400" b="0" i="0" smtClean="0">
                            <a:latin typeface="Cambria Math" panose="02040503050406030204" pitchFamily="18" charset="0"/>
                          </a:rPr>
                          <m:t>3</m:t>
                        </m:r>
                      </m:sub>
                    </m:sSub>
                    <m:r>
                      <a:rPr lang="en-US" sz="1400">
                        <a:latin typeface="Cambria Math" panose="02040503050406030204" pitchFamily="18" charset="0"/>
                      </a:rPr>
                      <m:t>=−</m:t>
                    </m:r>
                    <m:r>
                      <m:rPr>
                        <m:nor/>
                      </m:rPr>
                      <a:rPr lang="en-US" sz="1400">
                        <a:latin typeface="Cambria Math" panose="02040503050406030204" pitchFamily="18" charset="0"/>
                      </a:rPr>
                      <m:t>cos</m:t>
                    </m:r>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b="0" i="0" smtClean="0">
                                <a:latin typeface="Cambria Math" panose="02040503050406030204" pitchFamily="18" charset="0"/>
                              </a:rPr>
                              <m:t>3</m:t>
                            </m:r>
                            <m:r>
                              <a:rPr lang="en-US" sz="1400" i="1">
                                <a:latin typeface="Cambria Math" panose="02040503050406030204" pitchFamily="18" charset="0"/>
                              </a:rPr>
                              <m:t>𝜋</m:t>
                            </m:r>
                          </m:num>
                          <m:den>
                            <m:r>
                              <a:rPr lang="en-US" sz="1400">
                                <a:latin typeface="Cambria Math" panose="02040503050406030204" pitchFamily="18" charset="0"/>
                              </a:rPr>
                              <m:t>4</m:t>
                            </m:r>
                          </m:den>
                        </m:f>
                      </m:e>
                    </m:d>
                  </m:oMath>
                </a14:m>
                <a:r>
                  <a:rPr lang="en-US" sz="16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𝜉</m:t>
                        </m:r>
                      </m:e>
                      <m:sub>
                        <m:r>
                          <a:rPr lang="en-US" sz="1400" b="0" i="0" smtClean="0">
                            <a:latin typeface="Cambria Math" panose="02040503050406030204" pitchFamily="18" charset="0"/>
                          </a:rPr>
                          <m:t>4</m:t>
                        </m:r>
                      </m:sub>
                    </m:sSub>
                    <m:r>
                      <a:rPr lang="en-US" sz="1400">
                        <a:latin typeface="Cambria Math" panose="02040503050406030204" pitchFamily="18" charset="0"/>
                      </a:rPr>
                      <m:t>=−</m:t>
                    </m:r>
                    <m:r>
                      <m:rPr>
                        <m:nor/>
                      </m:rPr>
                      <a:rPr lang="en-US" sz="1400">
                        <a:latin typeface="Cambria Math" panose="02040503050406030204" pitchFamily="18" charset="0"/>
                      </a:rPr>
                      <m:t>cos</m:t>
                    </m:r>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b="0" i="0" smtClean="0">
                                <a:latin typeface="Cambria Math" panose="02040503050406030204" pitchFamily="18" charset="0"/>
                              </a:rPr>
                              <m:t>4</m:t>
                            </m:r>
                            <m:r>
                              <a:rPr lang="en-US" sz="1400" i="1">
                                <a:latin typeface="Cambria Math" panose="02040503050406030204" pitchFamily="18" charset="0"/>
                              </a:rPr>
                              <m:t>𝜋</m:t>
                            </m:r>
                          </m:num>
                          <m:den>
                            <m:r>
                              <a:rPr lang="en-US" sz="1400">
                                <a:latin typeface="Cambria Math" panose="02040503050406030204" pitchFamily="18" charset="0"/>
                              </a:rPr>
                              <m:t>4</m:t>
                            </m:r>
                          </m:den>
                        </m:f>
                      </m:e>
                    </m:d>
                  </m:oMath>
                </a14:m>
                <a:r>
                  <a:rPr lang="en-US" sz="16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𝜉</m:t>
                        </m:r>
                      </m:e>
                      <m:sub>
                        <m:r>
                          <a:rPr lang="en-US" sz="1400" b="0" i="0" smtClean="0">
                            <a:latin typeface="Cambria Math" panose="02040503050406030204" pitchFamily="18" charset="0"/>
                          </a:rPr>
                          <m:t>5</m:t>
                        </m:r>
                      </m:sub>
                    </m:sSub>
                    <m:r>
                      <a:rPr lang="en-US" sz="1400">
                        <a:latin typeface="Cambria Math" panose="02040503050406030204" pitchFamily="18" charset="0"/>
                      </a:rPr>
                      <m:t>=−</m:t>
                    </m:r>
                    <m:r>
                      <m:rPr>
                        <m:nor/>
                      </m:rPr>
                      <a:rPr lang="en-US" sz="1400">
                        <a:latin typeface="Cambria Math" panose="02040503050406030204" pitchFamily="18" charset="0"/>
                      </a:rPr>
                      <m:t>cos</m:t>
                    </m:r>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b="0" i="0" smtClean="0">
                                <a:latin typeface="Cambria Math" panose="02040503050406030204" pitchFamily="18" charset="0"/>
                              </a:rPr>
                              <m:t>5</m:t>
                            </m:r>
                            <m:r>
                              <a:rPr lang="en-US" sz="1400" i="1">
                                <a:latin typeface="Cambria Math" panose="02040503050406030204" pitchFamily="18" charset="0"/>
                              </a:rPr>
                              <m:t>𝜋</m:t>
                            </m:r>
                          </m:num>
                          <m:den>
                            <m:r>
                              <a:rPr lang="en-US" sz="1400">
                                <a:latin typeface="Cambria Math" panose="02040503050406030204" pitchFamily="18" charset="0"/>
                              </a:rPr>
                              <m:t>4</m:t>
                            </m:r>
                          </m:den>
                        </m:f>
                      </m:e>
                    </m:d>
                  </m:oMath>
                </a14:m>
                <a:r>
                  <a:rPr lang="en-US" dirty="0"/>
                  <a:t>.</a:t>
                </a:r>
              </a:p>
              <a:p>
                <a:endParaRPr lang="en-US" dirty="0"/>
              </a:p>
              <a:p>
                <a:pPr>
                  <a:buFont typeface="Arial"/>
                  <a:buChar char="•"/>
                </a:pPr>
                <a:r>
                  <a:rPr lang="en-US" dirty="0"/>
                  <a:t> Substituting these sample points into the fourth Chebyshev polynomial gives </a:t>
                </a:r>
              </a:p>
            </p:txBody>
          </p:sp>
        </mc:Choice>
        <mc:Fallback xmlns="">
          <p:sp>
            <p:nvSpPr>
              <p:cNvPr id="22" name="Rectangle 21"/>
              <p:cNvSpPr>
                <a:spLocks noRot="1" noChangeAspect="1" noMove="1" noResize="1" noEditPoints="1" noAdjustHandles="1" noChangeArrowheads="1" noChangeShapeType="1" noTextEdit="1"/>
              </p:cNvSpPr>
              <p:nvPr/>
            </p:nvSpPr>
            <p:spPr>
              <a:xfrm>
                <a:off x="252536" y="1071801"/>
                <a:ext cx="9144000" cy="4846711"/>
              </a:xfrm>
              <a:prstGeom prst="rect">
                <a:avLst/>
              </a:prstGeom>
              <a:blipFill>
                <a:blip r:embed="rId4"/>
                <a:stretch>
                  <a:fillRect l="-400" b="-1006"/>
                </a:stretch>
              </a:blipFill>
            </p:spPr>
            <p:txBody>
              <a:bodyPr/>
              <a:lstStyle/>
              <a:p>
                <a:r>
                  <a:rPr lang="en-US">
                    <a:noFill/>
                  </a:rPr>
                  <a:t> </a:t>
                </a:r>
              </a:p>
            </p:txBody>
          </p:sp>
        </mc:Fallback>
      </mc:AlternateContent>
      <p:pic>
        <p:nvPicPr>
          <p:cNvPr id="8" name="Picture 7" descr="TAMU_Aero_Logo.png"/>
          <p:cNvPicPr>
            <a:picLocks noChangeAspect="1"/>
          </p:cNvPicPr>
          <p:nvPr/>
        </p:nvPicPr>
        <p:blipFill>
          <a:blip r:embed="rId5"/>
          <a:stretch>
            <a:fillRect/>
          </a:stretch>
        </p:blipFill>
        <p:spPr>
          <a:xfrm>
            <a:off x="0" y="-7813"/>
            <a:ext cx="9144000" cy="998413"/>
          </a:xfrm>
          <a:prstGeom prst="rect">
            <a:avLst/>
          </a:prstGeom>
        </p:spPr>
      </p:pic>
      <mc:AlternateContent xmlns:mc="http://schemas.openxmlformats.org/markup-compatibility/2006" xmlns:a14="http://schemas.microsoft.com/office/drawing/2010/main">
        <mc:Choice Requires="a14">
          <p:sp>
            <p:nvSpPr>
              <p:cNvPr id="33" name="Rectangle 32"/>
              <p:cNvSpPr/>
              <p:nvPr/>
            </p:nvSpPr>
            <p:spPr>
              <a:xfrm>
                <a:off x="1" y="533400"/>
                <a:ext cx="9144000" cy="707886"/>
              </a:xfrm>
              <a:prstGeom prst="rect">
                <a:avLst/>
              </a:prstGeom>
            </p:spPr>
            <p:txBody>
              <a:bodyPr wrap="square">
                <a:spAutoFit/>
              </a:bodyPr>
              <a:lstStyle/>
              <a:p>
                <a:pPr algn="ctr"/>
                <a:r>
                  <a:rPr lang="en-US" sz="2000" b="1" dirty="0">
                    <a:solidFill>
                      <a:schemeClr val="bg1"/>
                    </a:solidFill>
                    <a:latin typeface="Adobe Caslon Pro Bold"/>
                  </a:rPr>
                  <a:t>VERIFICATION OF </a:t>
                </a:r>
                <a14:m>
                  <m:oMath xmlns:m="http://schemas.openxmlformats.org/officeDocument/2006/math">
                    <m:sSub>
                      <m:sSubPr>
                        <m:ctrlPr>
                          <a:rPr lang="en-US" sz="2000" b="1" i="1">
                            <a:solidFill>
                              <a:schemeClr val="bg1"/>
                            </a:solidFill>
                            <a:latin typeface="Cambria Math" panose="02040503050406030204" pitchFamily="18" charset="0"/>
                          </a:rPr>
                        </m:ctrlPr>
                      </m:sSubPr>
                      <m:e>
                        <m:r>
                          <a:rPr lang="en-US" sz="2000" b="1" i="1">
                            <a:solidFill>
                              <a:schemeClr val="bg1"/>
                            </a:solidFill>
                            <a:latin typeface="Cambria Math" panose="02040503050406030204" pitchFamily="18" charset="0"/>
                          </a:rPr>
                          <m:t>𝒄</m:t>
                        </m:r>
                      </m:e>
                      <m:sub>
                        <m:r>
                          <a:rPr lang="en-US" sz="2000" b="1" i="1">
                            <a:solidFill>
                              <a:schemeClr val="bg1"/>
                            </a:solidFill>
                            <a:latin typeface="Cambria Math" panose="02040503050406030204" pitchFamily="18" charset="0"/>
                          </a:rPr>
                          <m:t>𝟎</m:t>
                        </m:r>
                      </m:sub>
                    </m:sSub>
                  </m:oMath>
                </a14:m>
                <a:r>
                  <a:rPr lang="en-US" sz="2000" b="1" dirty="0">
                    <a:solidFill>
                      <a:schemeClr val="bg1"/>
                    </a:solidFill>
                  </a:rPr>
                  <a:t>, </a:t>
                </a:r>
                <a14:m>
                  <m:oMath xmlns:m="http://schemas.openxmlformats.org/officeDocument/2006/math">
                    <m:sSub>
                      <m:sSubPr>
                        <m:ctrlPr>
                          <a:rPr lang="en-US" sz="2000" b="1" i="1">
                            <a:solidFill>
                              <a:schemeClr val="bg1"/>
                            </a:solidFill>
                            <a:latin typeface="Cambria Math" panose="02040503050406030204" pitchFamily="18" charset="0"/>
                          </a:rPr>
                        </m:ctrlPr>
                      </m:sSubPr>
                      <m:e>
                        <m:r>
                          <a:rPr lang="en-US" sz="2000" b="1" i="1">
                            <a:solidFill>
                              <a:schemeClr val="bg1"/>
                            </a:solidFill>
                            <a:latin typeface="Cambria Math" panose="02040503050406030204" pitchFamily="18" charset="0"/>
                          </a:rPr>
                          <m:t>𝒄</m:t>
                        </m:r>
                      </m:e>
                      <m:sub>
                        <m:r>
                          <a:rPr lang="en-US" sz="2000" b="1" i="1">
                            <a:solidFill>
                              <a:schemeClr val="bg1"/>
                            </a:solidFill>
                            <a:latin typeface="Cambria Math" panose="02040503050406030204" pitchFamily="18" charset="0"/>
                          </a:rPr>
                          <m:t>𝜶</m:t>
                        </m:r>
                      </m:sub>
                    </m:sSub>
                  </m:oMath>
                </a14:m>
                <a:r>
                  <a:rPr lang="en-US" sz="2000" b="1" dirty="0">
                    <a:solidFill>
                      <a:schemeClr val="bg1"/>
                    </a:solidFill>
                  </a:rPr>
                  <a:t>, </a:t>
                </a:r>
                <a14:m>
                  <m:oMath xmlns:m="http://schemas.openxmlformats.org/officeDocument/2006/math">
                    <m:sSub>
                      <m:sSubPr>
                        <m:ctrlPr>
                          <a:rPr lang="en-US" sz="2000" b="1" i="1">
                            <a:solidFill>
                              <a:schemeClr val="bg1"/>
                            </a:solidFill>
                            <a:latin typeface="Cambria Math" panose="02040503050406030204" pitchFamily="18" charset="0"/>
                          </a:rPr>
                        </m:ctrlPr>
                      </m:sSubPr>
                      <m:e>
                        <m:r>
                          <a:rPr lang="en-US" sz="2000" b="1" i="1">
                            <a:solidFill>
                              <a:schemeClr val="bg1"/>
                            </a:solidFill>
                            <a:latin typeface="Cambria Math" panose="02040503050406030204" pitchFamily="18" charset="0"/>
                          </a:rPr>
                          <m:t>𝒄</m:t>
                        </m:r>
                      </m:e>
                      <m:sub>
                        <m:r>
                          <a:rPr lang="en-US" sz="2000" b="1" i="0" smtClean="0">
                            <a:solidFill>
                              <a:schemeClr val="bg1"/>
                            </a:solidFill>
                            <a:latin typeface="Cambria Math" panose="02040503050406030204" pitchFamily="18" charset="0"/>
                          </a:rPr>
                          <m:t>𝐍</m:t>
                        </m:r>
                      </m:sub>
                    </m:sSub>
                  </m:oMath>
                </a14:m>
                <a:r>
                  <a:rPr lang="en-US" sz="2000" b="1" dirty="0">
                    <a:solidFill>
                      <a:schemeClr val="bg1"/>
                    </a:solidFill>
                  </a:rPr>
                  <a:t> CONTINUED</a:t>
                </a:r>
              </a:p>
              <a:p>
                <a:pPr algn="ctr"/>
                <a:r>
                  <a:rPr lang="en-US" sz="2000" b="1" dirty="0">
                    <a:solidFill>
                      <a:schemeClr val="bg1"/>
                    </a:solidFill>
                    <a:latin typeface="Adobe Caslon Pro Bold"/>
                  </a:rPr>
                  <a:t> </a:t>
                </a:r>
                <a:endParaRPr lang="en-US" sz="2000" b="1" dirty="0">
                  <a:solidFill>
                    <a:schemeClr val="bg1"/>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1" y="533400"/>
                <a:ext cx="9144000" cy="707886"/>
              </a:xfrm>
              <a:prstGeom prst="rect">
                <a:avLst/>
              </a:prstGeom>
              <a:blipFill rotWithShape="0">
                <a:blip r:embed="rId6"/>
                <a:stretch>
                  <a:fillRect t="-6034"/>
                </a:stretch>
              </a:blipFill>
            </p:spPr>
            <p:txBody>
              <a:bodyPr/>
              <a:lstStyle/>
              <a:p>
                <a:r>
                  <a:rPr lang="en-US">
                    <a:noFill/>
                  </a:rPr>
                  <a:t> </a:t>
                </a:r>
              </a:p>
            </p:txBody>
          </p:sp>
        </mc:Fallback>
      </mc:AlternateContent>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10" name="TextBox 9"/>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graphicFrame>
        <p:nvGraphicFramePr>
          <p:cNvPr id="6" name="Object 5"/>
          <p:cNvGraphicFramePr>
            <a:graphicFrameLocks noChangeAspect="1"/>
          </p:cNvGraphicFramePr>
          <p:nvPr/>
        </p:nvGraphicFramePr>
        <p:xfrm>
          <a:off x="5391150" y="2914650"/>
          <a:ext cx="176213" cy="276225"/>
        </p:xfrm>
        <a:graphic>
          <a:graphicData uri="http://schemas.openxmlformats.org/presentationml/2006/ole">
            <mc:AlternateContent xmlns:mc="http://schemas.openxmlformats.org/markup-compatibility/2006">
              <mc:Choice xmlns:v="urn:schemas-microsoft-com:vml" Requires="v">
                <p:oleObj spid="_x0000_s12649" name="Equation" r:id="rId7" imgW="114120" imgH="177480" progId="Equation.DSMT4">
                  <p:embed/>
                </p:oleObj>
              </mc:Choice>
              <mc:Fallback>
                <p:oleObj name="Equation" r:id="rId7" imgW="114120" imgH="177480" progId="Equation.DSMT4">
                  <p:embed/>
                  <p:pic>
                    <p:nvPicPr>
                      <p:cNvPr id="0" name=""/>
                      <p:cNvPicPr/>
                      <p:nvPr/>
                    </p:nvPicPr>
                    <p:blipFill>
                      <a:blip r:embed="rId8"/>
                      <a:stretch>
                        <a:fillRect/>
                      </a:stretch>
                    </p:blipFill>
                    <p:spPr>
                      <a:xfrm>
                        <a:off x="5391150" y="2914650"/>
                        <a:ext cx="176213" cy="276225"/>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296429230"/>
              </p:ext>
            </p:extLst>
          </p:nvPr>
        </p:nvGraphicFramePr>
        <p:xfrm>
          <a:off x="1895946" y="2009489"/>
          <a:ext cx="3746500" cy="681037"/>
        </p:xfrm>
        <a:graphic>
          <a:graphicData uri="http://schemas.openxmlformats.org/presentationml/2006/ole">
            <mc:AlternateContent xmlns:mc="http://schemas.openxmlformats.org/markup-compatibility/2006">
              <mc:Choice xmlns:v="urn:schemas-microsoft-com:vml" Requires="v">
                <p:oleObj spid="_x0000_s12650" name="Equation" r:id="rId9" imgW="2387520" imgH="431640" progId="Equation.DSMT4">
                  <p:embed/>
                </p:oleObj>
              </mc:Choice>
              <mc:Fallback>
                <p:oleObj name="Equation" r:id="rId9" imgW="2387520" imgH="431640" progId="Equation.DSMT4">
                  <p:embed/>
                  <p:pic>
                    <p:nvPicPr>
                      <p:cNvPr id="0" name=""/>
                      <p:cNvPicPr/>
                      <p:nvPr/>
                    </p:nvPicPr>
                    <p:blipFill>
                      <a:blip r:embed="rId10"/>
                      <a:stretch>
                        <a:fillRect/>
                      </a:stretch>
                    </p:blipFill>
                    <p:spPr>
                      <a:xfrm>
                        <a:off x="1895946" y="2009489"/>
                        <a:ext cx="3746500" cy="681037"/>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4061892348"/>
              </p:ext>
            </p:extLst>
          </p:nvPr>
        </p:nvGraphicFramePr>
        <p:xfrm>
          <a:off x="1895946" y="3584182"/>
          <a:ext cx="3506788" cy="681037"/>
        </p:xfrm>
        <a:graphic>
          <a:graphicData uri="http://schemas.openxmlformats.org/presentationml/2006/ole">
            <mc:AlternateContent xmlns:mc="http://schemas.openxmlformats.org/markup-compatibility/2006">
              <mc:Choice xmlns:v="urn:schemas-microsoft-com:vml" Requires="v">
                <p:oleObj spid="_x0000_s12651" name="Equation" r:id="rId11" imgW="2234880" imgH="431640" progId="Equation.DSMT4">
                  <p:embed/>
                </p:oleObj>
              </mc:Choice>
              <mc:Fallback>
                <p:oleObj name="Equation" r:id="rId11" imgW="2234880" imgH="431640" progId="Equation.DSMT4">
                  <p:embed/>
                  <p:pic>
                    <p:nvPicPr>
                      <p:cNvPr id="0" name=""/>
                      <p:cNvPicPr/>
                      <p:nvPr/>
                    </p:nvPicPr>
                    <p:blipFill>
                      <a:blip r:embed="rId12"/>
                      <a:stretch>
                        <a:fillRect/>
                      </a:stretch>
                    </p:blipFill>
                    <p:spPr>
                      <a:xfrm>
                        <a:off x="1895946" y="3584182"/>
                        <a:ext cx="3506788" cy="681037"/>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964439564"/>
              </p:ext>
            </p:extLst>
          </p:nvPr>
        </p:nvGraphicFramePr>
        <p:xfrm>
          <a:off x="1895946" y="5802117"/>
          <a:ext cx="5340350" cy="681038"/>
        </p:xfrm>
        <a:graphic>
          <a:graphicData uri="http://schemas.openxmlformats.org/presentationml/2006/ole">
            <mc:AlternateContent xmlns:mc="http://schemas.openxmlformats.org/markup-compatibility/2006">
              <mc:Choice xmlns:v="urn:schemas-microsoft-com:vml" Requires="v">
                <p:oleObj spid="_x0000_s12652" name="Equation" r:id="rId13" imgW="3403440" imgH="431640" progId="Equation.DSMT4">
                  <p:embed/>
                </p:oleObj>
              </mc:Choice>
              <mc:Fallback>
                <p:oleObj name="Equation" r:id="rId13" imgW="3403440" imgH="431640" progId="Equation.DSMT4">
                  <p:embed/>
                  <p:pic>
                    <p:nvPicPr>
                      <p:cNvPr id="0" name=""/>
                      <p:cNvPicPr/>
                      <p:nvPr/>
                    </p:nvPicPr>
                    <p:blipFill>
                      <a:blip r:embed="rId14"/>
                      <a:stretch>
                        <a:fillRect/>
                      </a:stretch>
                    </p:blipFill>
                    <p:spPr>
                      <a:xfrm>
                        <a:off x="1895946" y="5802117"/>
                        <a:ext cx="5340350" cy="681038"/>
                      </a:xfrm>
                      <a:prstGeom prst="rect">
                        <a:avLst/>
                      </a:prstGeom>
                    </p:spPr>
                  </p:pic>
                </p:oleObj>
              </mc:Fallback>
            </mc:AlternateContent>
          </a:graphicData>
        </a:graphic>
      </p:graphicFrame>
    </p:spTree>
    <p:extLst>
      <p:ext uri="{BB962C8B-B14F-4D97-AF65-F5344CB8AC3E}">
        <p14:creationId xmlns:p14="http://schemas.microsoft.com/office/powerpoint/2010/main" val="1165329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AMU_Aero_Logo.png"/>
          <p:cNvPicPr>
            <a:picLocks noChangeAspect="1"/>
          </p:cNvPicPr>
          <p:nvPr/>
        </p:nvPicPr>
        <p:blipFill>
          <a:blip r:embed="rId2"/>
          <a:stretch>
            <a:fillRect/>
          </a:stretch>
        </p:blipFill>
        <p:spPr>
          <a:xfrm>
            <a:off x="0" y="-7813"/>
            <a:ext cx="9144000" cy="998413"/>
          </a:xfrm>
          <a:prstGeom prst="rect">
            <a:avLst/>
          </a:prstGeom>
        </p:spPr>
      </p:pic>
      <p:sp>
        <p:nvSpPr>
          <p:cNvPr id="31" name="TextBox 30"/>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sp>
        <p:nvSpPr>
          <p:cNvPr id="33" name="Rectangle 32"/>
          <p:cNvSpPr/>
          <p:nvPr/>
        </p:nvSpPr>
        <p:spPr>
          <a:xfrm>
            <a:off x="0"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FIVE  PART  LECTURE  SERIES</a:t>
            </a:r>
            <a:endParaRPr lang="en-US" sz="2000" b="1" dirty="0">
              <a:solidFill>
                <a:srgbClr val="FFFFFF"/>
              </a:solidFill>
            </a:endParaRPr>
          </a:p>
        </p:txBody>
      </p:sp>
      <p:sp>
        <p:nvSpPr>
          <p:cNvPr id="9"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482304056"/>
              </p:ext>
            </p:extLst>
          </p:nvPr>
        </p:nvGraphicFramePr>
        <p:xfrm>
          <a:off x="235867" y="1772816"/>
          <a:ext cx="8672265" cy="2377440"/>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1508418941"/>
                    </a:ext>
                  </a:extLst>
                </a:gridCol>
                <a:gridCol w="6006566">
                  <a:extLst>
                    <a:ext uri="{9D8B030D-6E8A-4147-A177-3AD203B41FA5}">
                      <a16:colId xmlns:a16="http://schemas.microsoft.com/office/drawing/2014/main" val="3990394934"/>
                    </a:ext>
                  </a:extLst>
                </a:gridCol>
                <a:gridCol w="1657587">
                  <a:extLst>
                    <a:ext uri="{9D8B030D-6E8A-4147-A177-3AD203B41FA5}">
                      <a16:colId xmlns:a16="http://schemas.microsoft.com/office/drawing/2014/main" val="508705464"/>
                    </a:ext>
                  </a:extLst>
                </a:gridCol>
              </a:tblGrid>
              <a:tr h="370840">
                <a:tc>
                  <a:txBody>
                    <a:bodyPr/>
                    <a:lstStyle/>
                    <a:p>
                      <a:pPr marL="0" algn="ctr" defTabSz="457200" rtl="0" eaLnBrk="1" latinLnBrk="0" hangingPunct="1"/>
                      <a:r>
                        <a:rPr lang="en-US" sz="2000" b="1" kern="1200" dirty="0">
                          <a:solidFill>
                            <a:schemeClr val="lt1"/>
                          </a:solidFill>
                          <a:latin typeface="+mn-lt"/>
                          <a:ea typeface="+mn-ea"/>
                          <a:cs typeface="+mn-cs"/>
                        </a:rPr>
                        <a:t>Lecture</a:t>
                      </a:r>
                    </a:p>
                  </a:txBody>
                  <a:tcPr/>
                </a:tc>
                <a:tc>
                  <a:txBody>
                    <a:bodyPr/>
                    <a:lstStyle/>
                    <a:p>
                      <a:pPr algn="ctr"/>
                      <a:r>
                        <a:rPr lang="en-US" sz="2000" dirty="0"/>
                        <a:t>Title</a:t>
                      </a:r>
                    </a:p>
                  </a:txBody>
                  <a:tcPr/>
                </a:tc>
                <a:tc>
                  <a:txBody>
                    <a:bodyPr/>
                    <a:lstStyle/>
                    <a:p>
                      <a:pPr algn="ctr"/>
                      <a:r>
                        <a:rPr lang="en-US" sz="2000" dirty="0"/>
                        <a:t>Presenter</a:t>
                      </a:r>
                    </a:p>
                  </a:txBody>
                  <a:tcPr/>
                </a:tc>
                <a:extLst>
                  <a:ext uri="{0D108BD9-81ED-4DB2-BD59-A6C34878D82A}">
                    <a16:rowId xmlns:a16="http://schemas.microsoft.com/office/drawing/2014/main" val="2147358983"/>
                  </a:ext>
                </a:extLst>
              </a:tr>
              <a:tr h="370840">
                <a:tc>
                  <a:txBody>
                    <a:bodyPr/>
                    <a:lstStyle/>
                    <a:p>
                      <a:pPr algn="ctr"/>
                      <a:r>
                        <a:rPr lang="en-US" sz="2000" dirty="0"/>
                        <a:t>1</a:t>
                      </a:r>
                    </a:p>
                  </a:txBody>
                  <a:tcPr/>
                </a:tc>
                <a:tc>
                  <a:txBody>
                    <a:bodyPr/>
                    <a:lstStyle/>
                    <a:p>
                      <a:pPr algn="ctr"/>
                      <a:r>
                        <a:rPr lang="en-US" sz="2000" b="1" dirty="0">
                          <a:solidFill>
                            <a:srgbClr val="800000"/>
                          </a:solidFill>
                          <a:cs typeface="Adobe Caslon Pro Bold"/>
                        </a:rPr>
                        <a:t>Orthogonal Approximation </a:t>
                      </a:r>
                      <a:endParaRPr lang="en-US" sz="2000" dirty="0"/>
                    </a:p>
                  </a:txBody>
                  <a:tcPr/>
                </a:tc>
                <a:tc>
                  <a:txBody>
                    <a:bodyPr/>
                    <a:lstStyle/>
                    <a:p>
                      <a:pPr algn="ctr"/>
                      <a:r>
                        <a:rPr lang="en-US" sz="2000" dirty="0"/>
                        <a:t>Junkins</a:t>
                      </a:r>
                    </a:p>
                  </a:txBody>
                  <a:tcPr/>
                </a:tc>
                <a:extLst>
                  <a:ext uri="{0D108BD9-81ED-4DB2-BD59-A6C34878D82A}">
                    <a16:rowId xmlns:a16="http://schemas.microsoft.com/office/drawing/2014/main" val="2569215924"/>
                  </a:ext>
                </a:extLst>
              </a:tr>
              <a:tr h="370840">
                <a:tc>
                  <a:txBody>
                    <a:bodyPr/>
                    <a:lstStyle/>
                    <a:p>
                      <a:pPr algn="ctr"/>
                      <a:r>
                        <a:rPr lang="en-US" sz="2000" dirty="0"/>
                        <a:t>2</a:t>
                      </a:r>
                    </a:p>
                  </a:txBody>
                  <a:tcPr/>
                </a:tc>
                <a:tc>
                  <a:txBody>
                    <a:bodyPr/>
                    <a:lstStyle/>
                    <a:p>
                      <a:pPr algn="ctr"/>
                      <a:r>
                        <a:rPr lang="en-US" sz="2000" b="1" kern="1200" dirty="0">
                          <a:solidFill>
                            <a:schemeClr val="dk1"/>
                          </a:solidFill>
                          <a:latin typeface="+mn-lt"/>
                          <a:ea typeface="+mn-ea"/>
                          <a:cs typeface="Adobe Caslon Pro Bold"/>
                        </a:rPr>
                        <a:t>Numerical Quadrature</a:t>
                      </a:r>
                    </a:p>
                  </a:txBody>
                  <a:tcPr/>
                </a:tc>
                <a:tc>
                  <a:txBody>
                    <a:bodyPr/>
                    <a:lstStyle/>
                    <a:p>
                      <a:pPr algn="ctr"/>
                      <a:r>
                        <a:rPr lang="en-US" sz="2000" dirty="0" err="1"/>
                        <a:t>Junkins</a:t>
                      </a:r>
                      <a:endParaRPr lang="en-US" sz="2000" dirty="0"/>
                    </a:p>
                  </a:txBody>
                  <a:tcPr/>
                </a:tc>
                <a:extLst>
                  <a:ext uri="{0D108BD9-81ED-4DB2-BD59-A6C34878D82A}">
                    <a16:rowId xmlns:a16="http://schemas.microsoft.com/office/drawing/2014/main" val="413093109"/>
                  </a:ext>
                </a:extLst>
              </a:tr>
              <a:tr h="370840">
                <a:tc>
                  <a:txBody>
                    <a:bodyPr/>
                    <a:lstStyle/>
                    <a:p>
                      <a:pPr algn="ctr"/>
                      <a:r>
                        <a:rPr lang="en-US" sz="2000" dirty="0"/>
                        <a:t>3</a:t>
                      </a:r>
                    </a:p>
                  </a:txBody>
                  <a:tcPr/>
                </a:tc>
                <a:tc>
                  <a:txBody>
                    <a:bodyPr/>
                    <a:lstStyle/>
                    <a:p>
                      <a:pPr algn="ctr"/>
                      <a:r>
                        <a:rPr lang="en-US" sz="2000" b="1" kern="1200" dirty="0">
                          <a:solidFill>
                            <a:schemeClr val="dk1"/>
                          </a:solidFill>
                          <a:latin typeface="+mn-lt"/>
                          <a:ea typeface="+mn-ea"/>
                          <a:cs typeface="Adobe Caslon Pro Bold"/>
                        </a:rPr>
                        <a:t>Picard </a:t>
                      </a:r>
                      <a:r>
                        <a:rPr lang="en-US" sz="2000" b="1" kern="1200" dirty="0" err="1">
                          <a:solidFill>
                            <a:schemeClr val="dk1"/>
                          </a:solidFill>
                          <a:latin typeface="+mn-lt"/>
                          <a:ea typeface="+mn-ea"/>
                          <a:cs typeface="Adobe Caslon Pro Bold"/>
                        </a:rPr>
                        <a:t>Chebyshev</a:t>
                      </a:r>
                      <a:r>
                        <a:rPr lang="en-US" sz="2000" b="1" kern="1200" dirty="0">
                          <a:solidFill>
                            <a:schemeClr val="dk1"/>
                          </a:solidFill>
                          <a:latin typeface="+mn-lt"/>
                          <a:ea typeface="+mn-ea"/>
                          <a:cs typeface="Adobe Caslon Pro Bold"/>
                        </a:rPr>
                        <a:t> Methods &amp; Theoretical Convergence </a:t>
                      </a:r>
                    </a:p>
                  </a:txBody>
                  <a:tcPr/>
                </a:tc>
                <a:tc>
                  <a:txBody>
                    <a:bodyPr/>
                    <a:lstStyle/>
                    <a:p>
                      <a:pPr algn="ctr"/>
                      <a:r>
                        <a:rPr lang="en-US" sz="2000" dirty="0"/>
                        <a:t>Woollands</a:t>
                      </a:r>
                    </a:p>
                  </a:txBody>
                  <a:tcPr/>
                </a:tc>
                <a:extLst>
                  <a:ext uri="{0D108BD9-81ED-4DB2-BD59-A6C34878D82A}">
                    <a16:rowId xmlns:a16="http://schemas.microsoft.com/office/drawing/2014/main" val="4054123751"/>
                  </a:ext>
                </a:extLst>
              </a:tr>
              <a:tr h="370840">
                <a:tc>
                  <a:txBody>
                    <a:bodyPr/>
                    <a:lstStyle/>
                    <a:p>
                      <a:pPr algn="ctr"/>
                      <a:r>
                        <a:rPr lang="en-US" sz="2000" dirty="0"/>
                        <a:t>4</a:t>
                      </a:r>
                    </a:p>
                  </a:txBody>
                  <a:tcPr/>
                </a:tc>
                <a:tc>
                  <a:txBody>
                    <a:bodyPr/>
                    <a:lstStyle/>
                    <a:p>
                      <a:pPr algn="ctr"/>
                      <a:r>
                        <a:rPr lang="en-US" sz="2000" b="1" kern="1200" dirty="0">
                          <a:solidFill>
                            <a:schemeClr val="dk1"/>
                          </a:solidFill>
                          <a:latin typeface="+mn-lt"/>
                          <a:ea typeface="+mn-ea"/>
                          <a:cs typeface="Adobe Caslon Pro Bold"/>
                        </a:rPr>
                        <a:t>Accelerated Picard Iteration &amp; Adaptive Segmentation </a:t>
                      </a:r>
                    </a:p>
                  </a:txBody>
                  <a:tcPr/>
                </a:tc>
                <a:tc>
                  <a:txBody>
                    <a:bodyPr/>
                    <a:lstStyle/>
                    <a:p>
                      <a:pPr algn="ctr"/>
                      <a:r>
                        <a:rPr lang="en-US" sz="2000" dirty="0" err="1"/>
                        <a:t>Woollands</a:t>
                      </a:r>
                      <a:endParaRPr lang="en-US" sz="2000" dirty="0"/>
                    </a:p>
                  </a:txBody>
                  <a:tcPr/>
                </a:tc>
                <a:extLst>
                  <a:ext uri="{0D108BD9-81ED-4DB2-BD59-A6C34878D82A}">
                    <a16:rowId xmlns:a16="http://schemas.microsoft.com/office/drawing/2014/main" val="3268756071"/>
                  </a:ext>
                </a:extLst>
              </a:tr>
              <a:tr h="370840">
                <a:tc>
                  <a:txBody>
                    <a:bodyPr/>
                    <a:lstStyle/>
                    <a:p>
                      <a:pPr algn="ctr"/>
                      <a:r>
                        <a:rPr lang="en-US" sz="2000" dirty="0"/>
                        <a:t>5</a:t>
                      </a:r>
                    </a:p>
                  </a:txBody>
                  <a:tcPr/>
                </a:tc>
                <a:tc>
                  <a:txBody>
                    <a:bodyPr/>
                    <a:lstStyle/>
                    <a:p>
                      <a:pPr algn="ctr"/>
                      <a:r>
                        <a:rPr lang="en-US" sz="2000" b="1" kern="1200" dirty="0">
                          <a:solidFill>
                            <a:schemeClr val="dk1"/>
                          </a:solidFill>
                          <a:latin typeface="+mn-lt"/>
                          <a:ea typeface="+mn-ea"/>
                          <a:cs typeface="Adobe Caslon Pro Bold"/>
                        </a:rPr>
                        <a:t>Gravity Approximations </a:t>
                      </a:r>
                    </a:p>
                  </a:txBody>
                  <a:tcPr/>
                </a:tc>
                <a:tc>
                  <a:txBody>
                    <a:bodyPr/>
                    <a:lstStyle/>
                    <a:p>
                      <a:pPr algn="ctr"/>
                      <a:r>
                        <a:rPr lang="en-US" sz="2000" dirty="0"/>
                        <a:t>Junkins</a:t>
                      </a:r>
                    </a:p>
                  </a:txBody>
                  <a:tcPr/>
                </a:tc>
                <a:extLst>
                  <a:ext uri="{0D108BD9-81ED-4DB2-BD59-A6C34878D82A}">
                    <a16:rowId xmlns:a16="http://schemas.microsoft.com/office/drawing/2014/main" val="173591113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AMU_Aero_Logo.png"/>
          <p:cNvPicPr>
            <a:picLocks noChangeAspect="1"/>
          </p:cNvPicPr>
          <p:nvPr/>
        </p:nvPicPr>
        <p:blipFill>
          <a:blip r:embed="rId3"/>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VECTOR MATRIX NOTATION</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6" name="TextBox 5"/>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sp>
        <p:nvSpPr>
          <p:cNvPr id="2" name="Rectangle 1"/>
          <p:cNvSpPr/>
          <p:nvPr/>
        </p:nvSpPr>
        <p:spPr>
          <a:xfrm>
            <a:off x="1" y="1065510"/>
            <a:ext cx="9143999" cy="5847755"/>
          </a:xfrm>
          <a:prstGeom prst="rect">
            <a:avLst/>
          </a:prstGeom>
        </p:spPr>
        <p:txBody>
          <a:bodyPr wrap="square">
            <a:spAutoFit/>
          </a:bodyPr>
          <a:lstStyle/>
          <a:p>
            <a:r>
              <a:rPr lang="en-US" b="1" dirty="0">
                <a:solidFill>
                  <a:srgbClr val="0000FF"/>
                </a:solidFill>
              </a:rPr>
              <a:t>Coefficients</a:t>
            </a:r>
            <a:r>
              <a:rPr lang="en-US" dirty="0"/>
              <a:t> </a:t>
            </a:r>
          </a:p>
          <a:p>
            <a:endParaRPr lang="en-US" dirty="0"/>
          </a:p>
          <a:p>
            <a:pPr>
              <a:buFont typeface="Arial"/>
              <a:buChar char="•"/>
            </a:pPr>
            <a:r>
              <a:rPr lang="en-US" dirty="0"/>
              <a:t> The least squares solution may be expressed in vector matrix form:</a:t>
            </a:r>
          </a:p>
          <a:p>
            <a:endParaRPr lang="en-US" dirty="0"/>
          </a:p>
          <a:p>
            <a:endParaRPr lang="en-US" dirty="0"/>
          </a:p>
          <a:p>
            <a:r>
              <a:rPr lang="en-US" dirty="0"/>
              <a:t>where</a:t>
            </a:r>
          </a:p>
          <a:p>
            <a:endParaRPr lang="en-US" dirty="0"/>
          </a:p>
          <a:p>
            <a:endParaRPr lang="en-US" sz="1000" dirty="0"/>
          </a:p>
          <a:p>
            <a:pPr>
              <a:buFont typeface="Arial"/>
              <a:buChar char="•"/>
            </a:pPr>
            <a:r>
              <a:rPr lang="en-US" dirty="0"/>
              <a:t> The least squares operator (</a:t>
            </a:r>
            <a:r>
              <a:rPr lang="en-US" i="1" dirty="0">
                <a:latin typeface="Times New Roman" panose="02020603050405020304" pitchFamily="18" charset="0"/>
                <a:cs typeface="Times New Roman" panose="02020603050405020304" pitchFamily="18" charset="0"/>
              </a:rPr>
              <a:t>A</a:t>
            </a:r>
            <a:r>
              <a:rPr lang="en-US" dirty="0"/>
              <a:t>) is simply given by</a:t>
            </a:r>
          </a:p>
          <a:p>
            <a:endParaRPr lang="en-US" sz="1000" dirty="0"/>
          </a:p>
          <a:p>
            <a:r>
              <a:rPr lang="en-US" i="1" dirty="0"/>
              <a:t>                                         </a:t>
            </a:r>
            <a:r>
              <a:rPr lang="en-US" i="1" dirty="0">
                <a:latin typeface="Times New Roman" panose="02020603050405020304" pitchFamily="18" charset="0"/>
                <a:cs typeface="Times New Roman" panose="02020603050405020304" pitchFamily="18" charset="0"/>
              </a:rPr>
              <a:t>M=N</a:t>
            </a:r>
            <a:r>
              <a:rPr lang="en-US" i="1" dirty="0"/>
              <a:t>                                                                            </a:t>
            </a:r>
            <a:r>
              <a:rPr lang="en-US" i="1" dirty="0">
                <a:latin typeface="Times New Roman" panose="02020603050405020304" pitchFamily="18" charset="0"/>
                <a:cs typeface="Times New Roman" panose="02020603050405020304" pitchFamily="18" charset="0"/>
              </a:rPr>
              <a:t>M&gt;N</a:t>
            </a:r>
            <a:endParaRPr lang="en-US" dirty="0"/>
          </a:p>
          <a:p>
            <a:pPr>
              <a:buFont typeface="Arial"/>
              <a:buChar char="•"/>
            </a:pPr>
            <a:endParaRPr lang="en-US" dirty="0"/>
          </a:p>
          <a:p>
            <a:pPr>
              <a:buFont typeface="Arial"/>
              <a:buChar char="•"/>
            </a:pPr>
            <a:endParaRPr lang="en-US" dirty="0"/>
          </a:p>
          <a:p>
            <a:pPr>
              <a:buFont typeface="Arial"/>
              <a:buChar char="•"/>
            </a:pPr>
            <a:endParaRPr lang="en-US" dirty="0"/>
          </a:p>
          <a:p>
            <a:pPr>
              <a:buFont typeface="Arial"/>
              <a:buChar char="•"/>
            </a:pPr>
            <a:endParaRPr lang="en-US" dirty="0"/>
          </a:p>
          <a:p>
            <a:pPr>
              <a:buFont typeface="Arial"/>
              <a:buChar char="•"/>
            </a:pPr>
            <a:endParaRPr lang="en-US" dirty="0"/>
          </a:p>
          <a:p>
            <a:endParaRPr lang="en-US" dirty="0"/>
          </a:p>
          <a:p>
            <a:endParaRPr lang="en-US" sz="1000" dirty="0"/>
          </a:p>
          <a:p>
            <a:endParaRPr lang="en-US" sz="1000" dirty="0"/>
          </a:p>
          <a:p>
            <a:endParaRPr lang="en-US" sz="1050" dirty="0"/>
          </a:p>
          <a:p>
            <a:r>
              <a:rPr lang="en-US" dirty="0"/>
              <a:t>In general, matrix </a:t>
            </a:r>
            <a:r>
              <a:rPr lang="en-US" i="1" dirty="0">
                <a:latin typeface="Times New Roman" panose="02020603050405020304" pitchFamily="18" charset="0"/>
                <a:cs typeface="Times New Roman" panose="02020603050405020304" pitchFamily="18" charset="0"/>
              </a:rPr>
              <a:t>A</a:t>
            </a:r>
            <a:r>
              <a:rPr lang="en-US" dirty="0"/>
              <a:t> is an </a:t>
            </a:r>
            <a:r>
              <a:rPr lang="en-US" sz="1600" dirty="0"/>
              <a:t>[</a:t>
            </a:r>
            <a:r>
              <a:rPr lang="en-US" sz="1600" i="1" dirty="0">
                <a:latin typeface="Times New Roman" panose="02020603050405020304" pitchFamily="18" charset="0"/>
                <a:cs typeface="Times New Roman" panose="02020603050405020304" pitchFamily="18" charset="0"/>
              </a:rPr>
              <a:t>N</a:t>
            </a:r>
            <a:r>
              <a:rPr lang="en-US" sz="1600" dirty="0">
                <a:latin typeface="Times New Roman" panose="02020603050405020304" pitchFamily="18" charset="0"/>
                <a:cs typeface="Times New Roman" panose="02020603050405020304" pitchFamily="18" charset="0"/>
              </a:rPr>
              <a:t>+1</a:t>
            </a:r>
            <a:r>
              <a:rPr lang="en-US" sz="1600" dirty="0"/>
              <a:t>]x[</a:t>
            </a:r>
            <a:r>
              <a:rPr lang="en-US" sz="1600" i="1" dirty="0">
                <a:latin typeface="Times New Roman" panose="02020603050405020304" pitchFamily="18" charset="0"/>
                <a:cs typeface="Times New Roman" panose="02020603050405020304" pitchFamily="18" charset="0"/>
              </a:rPr>
              <a:t>M</a:t>
            </a:r>
            <a:r>
              <a:rPr lang="en-US" sz="1600" dirty="0">
                <a:latin typeface="Times New Roman" panose="02020603050405020304" pitchFamily="18" charset="0"/>
                <a:cs typeface="Times New Roman" panose="02020603050405020304" pitchFamily="18" charset="0"/>
              </a:rPr>
              <a:t>+1</a:t>
            </a:r>
            <a:r>
              <a:rPr lang="en-US" sz="1600" dirty="0"/>
              <a:t>] </a:t>
            </a:r>
            <a:r>
              <a:rPr lang="en-US" dirty="0"/>
              <a:t>matrix. The number of </a:t>
            </a:r>
            <a:r>
              <a:rPr lang="en-US" b="1" i="1" dirty="0"/>
              <a:t>rows</a:t>
            </a:r>
            <a:r>
              <a:rPr lang="en-US" dirty="0"/>
              <a:t> is determined by the </a:t>
            </a:r>
            <a:r>
              <a:rPr lang="en-US" b="1" i="1" dirty="0"/>
              <a:t>degree</a:t>
            </a:r>
            <a:r>
              <a:rPr lang="en-US" dirty="0"/>
              <a:t> of the polynomial and the number of </a:t>
            </a:r>
            <a:r>
              <a:rPr lang="en-US" b="1" i="1" dirty="0"/>
              <a:t>columns</a:t>
            </a:r>
            <a:r>
              <a:rPr lang="en-US" dirty="0"/>
              <a:t> is determined by the number of </a:t>
            </a:r>
            <a:r>
              <a:rPr lang="en-US" b="1" i="1" dirty="0"/>
              <a:t>sample points</a:t>
            </a:r>
            <a:r>
              <a:rPr lang="en-US" dirty="0"/>
              <a:t>.</a:t>
            </a:r>
          </a:p>
          <a:p>
            <a:endParaRPr lang="en-US" sz="1000" b="1" dirty="0">
              <a:solidFill>
                <a:srgbClr val="0000FF"/>
              </a:solidFil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047867594"/>
              </p:ext>
            </p:extLst>
          </p:nvPr>
        </p:nvGraphicFramePr>
        <p:xfrm>
          <a:off x="755576" y="2331823"/>
          <a:ext cx="3392488" cy="555625"/>
        </p:xfrm>
        <a:graphic>
          <a:graphicData uri="http://schemas.openxmlformats.org/presentationml/2006/ole">
            <mc:AlternateContent xmlns:mc="http://schemas.openxmlformats.org/markup-compatibility/2006">
              <mc:Choice xmlns:v="urn:schemas-microsoft-com:vml" Requires="v">
                <p:oleObj spid="_x0000_s14680" name="Equation" r:id="rId4" imgW="2323800" imgH="380880" progId="Equation.DSMT4">
                  <p:embed/>
                </p:oleObj>
              </mc:Choice>
              <mc:Fallback>
                <p:oleObj name="Equation" r:id="rId4" imgW="2323800" imgH="380880" progId="Equation.DSMT4">
                  <p:embed/>
                  <p:pic>
                    <p:nvPicPr>
                      <p:cNvPr id="0" name=""/>
                      <p:cNvPicPr/>
                      <p:nvPr/>
                    </p:nvPicPr>
                    <p:blipFill>
                      <a:blip r:embed="rId5"/>
                      <a:stretch>
                        <a:fillRect/>
                      </a:stretch>
                    </p:blipFill>
                    <p:spPr>
                      <a:xfrm>
                        <a:off x="755576" y="2331823"/>
                        <a:ext cx="3392488" cy="555625"/>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736890358"/>
              </p:ext>
            </p:extLst>
          </p:nvPr>
        </p:nvGraphicFramePr>
        <p:xfrm>
          <a:off x="4585547" y="2311384"/>
          <a:ext cx="4162917" cy="653672"/>
        </p:xfrm>
        <a:graphic>
          <a:graphicData uri="http://schemas.openxmlformats.org/presentationml/2006/ole">
            <mc:AlternateContent xmlns:mc="http://schemas.openxmlformats.org/markup-compatibility/2006">
              <mc:Choice xmlns:v="urn:schemas-microsoft-com:vml" Requires="v">
                <p:oleObj spid="_x0000_s14681" name="Equation" r:id="rId6" imgW="3073320" imgH="482400" progId="Equation.DSMT4">
                  <p:embed/>
                </p:oleObj>
              </mc:Choice>
              <mc:Fallback>
                <p:oleObj name="Equation" r:id="rId6" imgW="3073320" imgH="482400" progId="Equation.DSMT4">
                  <p:embed/>
                  <p:pic>
                    <p:nvPicPr>
                      <p:cNvPr id="0" name=""/>
                      <p:cNvPicPr/>
                      <p:nvPr/>
                    </p:nvPicPr>
                    <p:blipFill>
                      <a:blip r:embed="rId7"/>
                      <a:stretch>
                        <a:fillRect/>
                      </a:stretch>
                    </p:blipFill>
                    <p:spPr>
                      <a:xfrm>
                        <a:off x="4585547" y="2311384"/>
                        <a:ext cx="4162917" cy="653672"/>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838690218"/>
              </p:ext>
            </p:extLst>
          </p:nvPr>
        </p:nvGraphicFramePr>
        <p:xfrm>
          <a:off x="107504" y="3857799"/>
          <a:ext cx="4407256" cy="1928973"/>
        </p:xfrm>
        <a:graphic>
          <a:graphicData uri="http://schemas.openxmlformats.org/presentationml/2006/ole">
            <mc:AlternateContent xmlns:mc="http://schemas.openxmlformats.org/markup-compatibility/2006">
              <mc:Choice xmlns:v="urn:schemas-microsoft-com:vml" Requires="v">
                <p:oleObj spid="_x0000_s14682" name="Equation" r:id="rId8" imgW="4292280" imgH="1879560" progId="Equation.DSMT4">
                  <p:embed/>
                </p:oleObj>
              </mc:Choice>
              <mc:Fallback>
                <p:oleObj name="Equation" r:id="rId8" imgW="4292280" imgH="1879560" progId="Equation.DSMT4">
                  <p:embed/>
                  <p:pic>
                    <p:nvPicPr>
                      <p:cNvPr id="0" name=""/>
                      <p:cNvPicPr/>
                      <p:nvPr/>
                    </p:nvPicPr>
                    <p:blipFill>
                      <a:blip r:embed="rId9"/>
                      <a:stretch>
                        <a:fillRect/>
                      </a:stretch>
                    </p:blipFill>
                    <p:spPr>
                      <a:xfrm>
                        <a:off x="107504" y="3857799"/>
                        <a:ext cx="4407256" cy="1928973"/>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224890387"/>
              </p:ext>
            </p:extLst>
          </p:nvPr>
        </p:nvGraphicFramePr>
        <p:xfrm>
          <a:off x="4622263" y="3857799"/>
          <a:ext cx="4449506" cy="1947465"/>
        </p:xfrm>
        <a:graphic>
          <a:graphicData uri="http://schemas.openxmlformats.org/presentationml/2006/ole">
            <mc:AlternateContent xmlns:mc="http://schemas.openxmlformats.org/markup-compatibility/2006">
              <mc:Choice xmlns:v="urn:schemas-microsoft-com:vml" Requires="v">
                <p:oleObj spid="_x0000_s14683" name="Equation" r:id="rId10" imgW="4292280" imgH="1879560" progId="Equation.DSMT4">
                  <p:embed/>
                </p:oleObj>
              </mc:Choice>
              <mc:Fallback>
                <p:oleObj name="Equation" r:id="rId10" imgW="4292280" imgH="1879560" progId="Equation.DSMT4">
                  <p:embed/>
                  <p:pic>
                    <p:nvPicPr>
                      <p:cNvPr id="0" name=""/>
                      <p:cNvPicPr/>
                      <p:nvPr/>
                    </p:nvPicPr>
                    <p:blipFill>
                      <a:blip r:embed="rId11"/>
                      <a:stretch>
                        <a:fillRect/>
                      </a:stretch>
                    </p:blipFill>
                    <p:spPr>
                      <a:xfrm>
                        <a:off x="4622263" y="3857799"/>
                        <a:ext cx="4449506" cy="1947465"/>
                      </a:xfrm>
                      <a:prstGeom prst="rect">
                        <a:avLst/>
                      </a:prstGeom>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AMU_Aero_Logo.png"/>
          <p:cNvPicPr>
            <a:picLocks noChangeAspect="1"/>
          </p:cNvPicPr>
          <p:nvPr/>
        </p:nvPicPr>
        <p:blipFill>
          <a:blip r:embed="rId3"/>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FUNCTION APPROXIMATION</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10" name="Rectangle 9"/>
          <p:cNvSpPr/>
          <p:nvPr/>
        </p:nvSpPr>
        <p:spPr>
          <a:xfrm>
            <a:off x="192948" y="1071801"/>
            <a:ext cx="8798652" cy="1015663"/>
          </a:xfrm>
          <a:prstGeom prst="rect">
            <a:avLst/>
          </a:prstGeom>
        </p:spPr>
        <p:txBody>
          <a:bodyPr wrap="square">
            <a:spAutoFit/>
          </a:bodyPr>
          <a:lstStyle/>
          <a:p>
            <a:r>
              <a:rPr lang="en-US" sz="2000" b="1" dirty="0">
                <a:solidFill>
                  <a:srgbClr val="0000FF"/>
                </a:solidFill>
              </a:rPr>
              <a:t>Return to Function Approximation:</a:t>
            </a:r>
            <a:r>
              <a:rPr lang="en-US" sz="2000" dirty="0"/>
              <a:t> </a:t>
            </a:r>
          </a:p>
          <a:p>
            <a:pPr>
              <a:buFont typeface="Arial"/>
              <a:buChar char="•"/>
            </a:pPr>
            <a:r>
              <a:rPr lang="en-US" sz="2000" dirty="0"/>
              <a:t> Using summation notation the function is approximated in terms of the matrices </a:t>
            </a:r>
            <a:r>
              <a:rPr lang="en-US" sz="2000" i="1" dirty="0">
                <a:latin typeface="Times New Roman" panose="02020603050405020304" pitchFamily="18" charset="0"/>
                <a:cs typeface="Times New Roman" panose="02020603050405020304" pitchFamily="18" charset="0"/>
              </a:rPr>
              <a:t>T, V, W </a:t>
            </a:r>
            <a:r>
              <a:rPr lang="en-US" sz="2000" dirty="0"/>
              <a:t>and </a:t>
            </a:r>
            <a:r>
              <a:rPr lang="en-US" sz="2000" b="1" i="1" dirty="0">
                <a:latin typeface="Times New Roman" panose="02020603050405020304" pitchFamily="18" charset="0"/>
                <a:cs typeface="Times New Roman" panose="02020603050405020304" pitchFamily="18" charset="0"/>
              </a:rPr>
              <a:t>f</a:t>
            </a:r>
            <a:r>
              <a:rPr lang="en-US" sz="2000" dirty="0"/>
              <a:t>  as follows: </a:t>
            </a:r>
          </a:p>
        </p:txBody>
      </p:sp>
      <p:graphicFrame>
        <p:nvGraphicFramePr>
          <p:cNvPr id="7" name="Object 6"/>
          <p:cNvGraphicFramePr>
            <a:graphicFrameLocks noChangeAspect="1"/>
          </p:cNvGraphicFramePr>
          <p:nvPr>
            <p:extLst>
              <p:ext uri="{D42A27DB-BD31-4B8C-83A1-F6EECF244321}">
                <p14:modId xmlns:p14="http://schemas.microsoft.com/office/powerpoint/2010/main" val="421451712"/>
              </p:ext>
            </p:extLst>
          </p:nvPr>
        </p:nvGraphicFramePr>
        <p:xfrm>
          <a:off x="683568" y="2060848"/>
          <a:ext cx="7719251" cy="1224136"/>
        </p:xfrm>
        <a:graphic>
          <a:graphicData uri="http://schemas.openxmlformats.org/presentationml/2006/ole">
            <mc:AlternateContent xmlns:mc="http://schemas.openxmlformats.org/markup-compatibility/2006">
              <mc:Choice xmlns:v="urn:schemas-microsoft-com:vml" Requires="v">
                <p:oleObj spid="_x0000_s18492" name="Equation" r:id="rId4" imgW="3365280" imgH="533160" progId="Equation.DSMT4">
                  <p:embed/>
                </p:oleObj>
              </mc:Choice>
              <mc:Fallback>
                <p:oleObj name="Equation" r:id="rId4" imgW="3365280" imgH="533160" progId="Equation.DSMT4">
                  <p:embed/>
                  <p:pic>
                    <p:nvPicPr>
                      <p:cNvPr id="0" name=""/>
                      <p:cNvPicPr/>
                      <p:nvPr/>
                    </p:nvPicPr>
                    <p:blipFill>
                      <a:blip r:embed="rId5"/>
                      <a:stretch>
                        <a:fillRect/>
                      </a:stretch>
                    </p:blipFill>
                    <p:spPr>
                      <a:xfrm>
                        <a:off x="683568" y="2060848"/>
                        <a:ext cx="7719251" cy="1224136"/>
                      </a:xfrm>
                      <a:prstGeom prst="rect">
                        <a:avLst/>
                      </a:prstGeom>
                    </p:spPr>
                  </p:pic>
                </p:oleObj>
              </mc:Fallback>
            </mc:AlternateContent>
          </a:graphicData>
        </a:graphic>
      </p:graphicFrame>
      <p:cxnSp>
        <p:nvCxnSpPr>
          <p:cNvPr id="11" name="Straight Arrow Connector 10"/>
          <p:cNvCxnSpPr/>
          <p:nvPr/>
        </p:nvCxnSpPr>
        <p:spPr>
          <a:xfrm flipV="1">
            <a:off x="1187624" y="2924944"/>
            <a:ext cx="1588" cy="180020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95536" y="4797152"/>
            <a:ext cx="1592654" cy="646331"/>
          </a:xfrm>
          <a:prstGeom prst="rect">
            <a:avLst/>
          </a:prstGeom>
        </p:spPr>
        <p:txBody>
          <a:bodyPr wrap="none">
            <a:spAutoFit/>
          </a:bodyPr>
          <a:lstStyle/>
          <a:p>
            <a:pPr algn="ctr"/>
            <a:r>
              <a:rPr lang="en-US" b="1" dirty="0">
                <a:solidFill>
                  <a:srgbClr val="000000"/>
                </a:solidFill>
              </a:rPr>
              <a:t>Function</a:t>
            </a:r>
          </a:p>
          <a:p>
            <a:pPr algn="ctr"/>
            <a:r>
              <a:rPr lang="en-US" b="1" dirty="0">
                <a:solidFill>
                  <a:srgbClr val="000000"/>
                </a:solidFill>
              </a:rPr>
              <a:t>approximation</a:t>
            </a:r>
          </a:p>
        </p:txBody>
      </p:sp>
      <p:sp>
        <p:nvSpPr>
          <p:cNvPr id="13" name="Rectangle 12"/>
          <p:cNvSpPr/>
          <p:nvPr/>
        </p:nvSpPr>
        <p:spPr>
          <a:xfrm>
            <a:off x="3779912" y="3645024"/>
            <a:ext cx="3944597" cy="923330"/>
          </a:xfrm>
          <a:prstGeom prst="rect">
            <a:avLst/>
          </a:prstGeom>
        </p:spPr>
        <p:txBody>
          <a:bodyPr wrap="none">
            <a:spAutoFit/>
          </a:bodyPr>
          <a:lstStyle/>
          <a:p>
            <a:pPr algn="ctr"/>
            <a:r>
              <a:rPr lang="en-US" dirty="0"/>
              <a:t>Least squares fit to </a:t>
            </a:r>
            <a:r>
              <a:rPr lang="en-US" dirty="0">
                <a:solidFill>
                  <a:srgbClr val="0000FF"/>
                </a:solidFill>
              </a:rPr>
              <a:t>discrete acceleration </a:t>
            </a:r>
          </a:p>
          <a:p>
            <a:pPr algn="ctr"/>
            <a:r>
              <a:rPr lang="en-US" dirty="0">
                <a:solidFill>
                  <a:srgbClr val="0000FF"/>
                </a:solidFill>
              </a:rPr>
              <a:t>samples</a:t>
            </a:r>
            <a:r>
              <a:rPr lang="en-US" dirty="0"/>
              <a:t> to obtain </a:t>
            </a:r>
            <a:r>
              <a:rPr lang="en-US" dirty="0">
                <a:solidFill>
                  <a:srgbClr val="0000FF"/>
                </a:solidFill>
              </a:rPr>
              <a:t>coefficients</a:t>
            </a:r>
            <a:r>
              <a:rPr lang="en-US" dirty="0"/>
              <a:t> </a:t>
            </a:r>
          </a:p>
          <a:p>
            <a:pPr algn="ctr"/>
            <a:r>
              <a:rPr lang="en-US" dirty="0"/>
              <a:t>for </a:t>
            </a:r>
            <a:r>
              <a:rPr lang="en-US" dirty="0">
                <a:solidFill>
                  <a:srgbClr val="0000FF"/>
                </a:solidFill>
              </a:rPr>
              <a:t>acceleration</a:t>
            </a:r>
          </a:p>
        </p:txBody>
      </p:sp>
      <p:sp>
        <p:nvSpPr>
          <p:cNvPr id="14" name="Left Brace 13"/>
          <p:cNvSpPr/>
          <p:nvPr/>
        </p:nvSpPr>
        <p:spPr>
          <a:xfrm rot="16200000">
            <a:off x="5617468" y="1951485"/>
            <a:ext cx="304800" cy="2971800"/>
          </a:xfrm>
          <a:prstGeom prst="leftBrac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7020272" y="4797152"/>
            <a:ext cx="1749197" cy="646331"/>
          </a:xfrm>
          <a:prstGeom prst="rect">
            <a:avLst/>
          </a:prstGeom>
        </p:spPr>
        <p:txBody>
          <a:bodyPr wrap="none">
            <a:spAutoFit/>
          </a:bodyPr>
          <a:lstStyle/>
          <a:p>
            <a:pPr algn="ctr"/>
            <a:r>
              <a:rPr lang="en-US" b="1" dirty="0" err="1"/>
              <a:t>Chebyshev</a:t>
            </a:r>
            <a:r>
              <a:rPr lang="en-US" b="1" dirty="0"/>
              <a:t> basis </a:t>
            </a:r>
          </a:p>
          <a:p>
            <a:pPr algn="ctr"/>
            <a:r>
              <a:rPr lang="en-US" b="1" dirty="0"/>
              <a:t>functions</a:t>
            </a:r>
          </a:p>
        </p:txBody>
      </p:sp>
      <p:sp>
        <p:nvSpPr>
          <p:cNvPr id="17" name="Rectangle 16"/>
          <p:cNvSpPr/>
          <p:nvPr/>
        </p:nvSpPr>
        <p:spPr>
          <a:xfrm>
            <a:off x="307975" y="5733256"/>
            <a:ext cx="8385309" cy="923330"/>
          </a:xfrm>
          <a:prstGeom prst="rect">
            <a:avLst/>
          </a:prstGeom>
        </p:spPr>
        <p:txBody>
          <a:bodyPr wrap="none">
            <a:spAutoFit/>
          </a:bodyPr>
          <a:lstStyle/>
          <a:p>
            <a:r>
              <a:rPr lang="en-US" b="1" i="1" dirty="0">
                <a:solidFill>
                  <a:srgbClr val="FF0000"/>
                </a:solidFill>
              </a:rPr>
              <a:t>We have now approximated the function.  We can show via examples and arguments </a:t>
            </a:r>
            <a:br>
              <a:rPr lang="en-US" b="1" i="1" dirty="0">
                <a:solidFill>
                  <a:srgbClr val="FF0000"/>
                </a:solidFill>
              </a:rPr>
            </a:br>
            <a:r>
              <a:rPr lang="en-US" b="1" i="1" dirty="0">
                <a:solidFill>
                  <a:srgbClr val="FF0000"/>
                </a:solidFill>
              </a:rPr>
              <a:t>based on completeness, that almost any smooth function can be approximated, in an </a:t>
            </a:r>
            <a:br>
              <a:rPr lang="en-US" b="1" i="1" dirty="0">
                <a:solidFill>
                  <a:srgbClr val="FF0000"/>
                </a:solidFill>
              </a:rPr>
            </a:br>
            <a:r>
              <a:rPr lang="en-US" b="1" i="1" dirty="0">
                <a:solidFill>
                  <a:srgbClr val="FF0000"/>
                </a:solidFill>
              </a:rPr>
              <a:t>at worst a piecewise continuous fashion, with near machine precision …</a:t>
            </a:r>
            <a:endParaRPr lang="en-US" i="1" dirty="0"/>
          </a:p>
        </p:txBody>
      </p:sp>
      <p:cxnSp>
        <p:nvCxnSpPr>
          <p:cNvPr id="18" name="Straight Arrow Connector 17"/>
          <p:cNvCxnSpPr/>
          <p:nvPr/>
        </p:nvCxnSpPr>
        <p:spPr>
          <a:xfrm flipV="1">
            <a:off x="7882780" y="2924944"/>
            <a:ext cx="1588" cy="180020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spTree>
    <p:extLst>
      <p:ext uri="{BB962C8B-B14F-4D97-AF65-F5344CB8AC3E}">
        <p14:creationId xmlns:p14="http://schemas.microsoft.com/office/powerpoint/2010/main" val="245861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917451"/>
            <a:ext cx="4965122" cy="3787050"/>
          </a:xfrm>
          <a:prstGeom prst="rect">
            <a:avLst/>
          </a:prstGeom>
        </p:spPr>
      </p:pic>
      <p:pic>
        <p:nvPicPr>
          <p:cNvPr id="8" name="Picture 7" descr="TAMU_Aero_Logo.png"/>
          <p:cNvPicPr>
            <a:picLocks noChangeAspect="1"/>
          </p:cNvPicPr>
          <p:nvPr/>
        </p:nvPicPr>
        <p:blipFill>
          <a:blip r:embed="rId4"/>
          <a:stretch>
            <a:fillRect/>
          </a:stretch>
        </p:blipFill>
        <p:spPr>
          <a:xfrm>
            <a:off x="0" y="-7813"/>
            <a:ext cx="9144000" cy="998413"/>
          </a:xfrm>
          <a:prstGeom prst="rect">
            <a:avLst/>
          </a:prstGeom>
        </p:spPr>
      </p:pic>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10" name="Rectangle 9"/>
              <p:cNvSpPr/>
              <p:nvPr/>
            </p:nvSpPr>
            <p:spPr>
              <a:xfrm>
                <a:off x="179512" y="1017310"/>
                <a:ext cx="8798652" cy="2123658"/>
              </a:xfrm>
              <a:prstGeom prst="rect">
                <a:avLst/>
              </a:prstGeom>
            </p:spPr>
            <p:txBody>
              <a:bodyPr wrap="square">
                <a:spAutoFit/>
              </a:bodyPr>
              <a:lstStyle/>
              <a:p>
                <a:r>
                  <a:rPr lang="en-US" b="1" dirty="0">
                    <a:solidFill>
                      <a:srgbClr val="0000FF"/>
                    </a:solidFill>
                  </a:rPr>
                  <a:t>Perturbed Two-body Acceleration</a:t>
                </a:r>
              </a:p>
              <a:p>
                <a:pPr>
                  <a:buFont typeface="Arial"/>
                  <a:buChar char="•"/>
                </a:pPr>
                <a:r>
                  <a:rPr lang="en-US" dirty="0"/>
                  <a:t> Given orbit initial conditions: </a:t>
                </a:r>
                <a:br>
                  <a:rPr lang="en-US" b="1" i="1" dirty="0">
                    <a:latin typeface="Cambria Math" panose="02040503050406030204" pitchFamily="18" charset="0"/>
                  </a:rPr>
                </a:br>
                <a14:m>
                  <m:oMath xmlns:m="http://schemas.openxmlformats.org/officeDocument/2006/math">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𝒓</m:t>
                        </m:r>
                      </m:e>
                      <m:sub>
                        <m:r>
                          <a:rPr lang="en-US" b="1" i="1">
                            <a:latin typeface="Cambria Math" panose="02040503050406030204" pitchFamily="18" charset="0"/>
                          </a:rPr>
                          <m:t>𝟎</m:t>
                        </m:r>
                      </m:sub>
                    </m:sSub>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a:latin typeface="Cambria Math" panose="02040503050406030204" pitchFamily="18" charset="0"/>
                                </a:rPr>
                                <m:t>7000</m:t>
                              </m:r>
                            </m:e>
                            <m:e>
                              <m:r>
                                <a:rPr lang="en-US" b="0" i="0" smtClean="0">
                                  <a:latin typeface="Cambria Math" panose="02040503050406030204" pitchFamily="18" charset="0"/>
                                </a:rPr>
                                <m:t>         </m:t>
                              </m:r>
                              <m:r>
                                <a:rPr lang="en-US">
                                  <a:latin typeface="Cambria Math" panose="02040503050406030204" pitchFamily="18" charset="0"/>
                                </a:rPr>
                                <m:t>0</m:t>
                              </m:r>
                            </m:e>
                            <m:e>
                              <m:r>
                                <a:rPr lang="en-US" b="0" i="0" smtClean="0">
                                  <a:latin typeface="Cambria Math" panose="02040503050406030204" pitchFamily="18" charset="0"/>
                                </a:rPr>
                                <m:t>         </m:t>
                              </m:r>
                              <m:r>
                                <a:rPr lang="en-US">
                                  <a:latin typeface="Cambria Math" panose="02040503050406030204" pitchFamily="18" charset="0"/>
                                </a:rPr>
                                <m:t>0</m:t>
                              </m:r>
                            </m:e>
                          </m:mr>
                        </m:m>
                      </m:e>
                    </m:d>
                  </m:oMath>
                </a14:m>
                <a:r>
                  <a:rPr lang="en-US" baseline="30000" dirty="0"/>
                  <a:t>T</a:t>
                </a:r>
                <a:r>
                  <a:rPr lang="en-US" dirty="0"/>
                  <a:t> km </a:t>
                </a:r>
              </a:p>
              <a:p>
                <a:r>
                  <a:rPr lang="en-US" b="1" dirty="0"/>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rPr>
                          <m:t>𝟎</m:t>
                        </m:r>
                      </m:sub>
                    </m:sSub>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0" smtClean="0">
                                  <a:latin typeface="Cambria Math" panose="02040503050406030204" pitchFamily="18" charset="0"/>
                                </a:rPr>
                                <m:t> </m:t>
                              </m:r>
                              <m:r>
                                <a:rPr lang="en-US" b="0" i="0" smtClean="0">
                                  <a:latin typeface="Cambria Math" panose="02040503050406030204" pitchFamily="18" charset="0"/>
                                </a:rPr>
                                <m:t>       </m:t>
                              </m:r>
                              <m:r>
                                <a:rPr lang="en-US">
                                  <a:latin typeface="Cambria Math" panose="02040503050406030204" pitchFamily="18" charset="0"/>
                                </a:rPr>
                                <m:t>0</m:t>
                              </m:r>
                            </m:e>
                            <m:e>
                              <m:r>
                                <a:rPr lang="en-US" b="0" i="0" smtClean="0">
                                  <a:latin typeface="Cambria Math" panose="02040503050406030204" pitchFamily="18" charset="0"/>
                                </a:rPr>
                                <m:t>5.335</m:t>
                              </m:r>
                            </m:e>
                            <m:e>
                              <m:r>
                                <a:rPr lang="en-US" b="0" i="0" smtClean="0">
                                  <a:latin typeface="Cambria Math" panose="02040503050406030204" pitchFamily="18" charset="0"/>
                                </a:rPr>
                                <m:t>5.335</m:t>
                              </m:r>
                            </m:e>
                          </m:mr>
                        </m:m>
                      </m:e>
                    </m:d>
                  </m:oMath>
                </a14:m>
                <a:r>
                  <a:rPr lang="en-US" baseline="30000" dirty="0"/>
                  <a:t>T</a:t>
                </a:r>
                <a:r>
                  <a:rPr lang="en-US" dirty="0"/>
                  <a:t> km/s.</a:t>
                </a:r>
              </a:p>
              <a:p>
                <a:endParaRPr lang="en-US" sz="600" dirty="0"/>
              </a:p>
              <a:p>
                <a:pPr>
                  <a:buFont typeface="Arial"/>
                  <a:buChar char="•"/>
                </a:pPr>
                <a:r>
                  <a:rPr lang="en-US" dirty="0"/>
                  <a:t> Fit perturbed acceleration along an ideal elliptical orbit, using the spherical harmonic gravity model for degree = 40 and 70.  Note that more nodes are required to get a machine precision fit for the higher degree gravity model.</a:t>
                </a:r>
              </a:p>
            </p:txBody>
          </p:sp>
        </mc:Choice>
        <mc:Fallback xmlns="">
          <p:sp>
            <p:nvSpPr>
              <p:cNvPr id="10" name="Rectangle 9"/>
              <p:cNvSpPr>
                <a:spLocks noRot="1" noChangeAspect="1" noMove="1" noResize="1" noEditPoints="1" noAdjustHandles="1" noChangeArrowheads="1" noChangeShapeType="1" noTextEdit="1"/>
              </p:cNvSpPr>
              <p:nvPr/>
            </p:nvSpPr>
            <p:spPr>
              <a:xfrm>
                <a:off x="179512" y="1017310"/>
                <a:ext cx="8798652" cy="2123658"/>
              </a:xfrm>
              <a:prstGeom prst="rect">
                <a:avLst/>
              </a:prstGeom>
              <a:blipFill rotWithShape="0">
                <a:blip r:embed="rId5"/>
                <a:stretch>
                  <a:fillRect l="-554" t="-1724" b="-3736"/>
                </a:stretch>
              </a:blipFill>
            </p:spPr>
            <p:txBody>
              <a:bodyPr/>
              <a:lstStyle/>
              <a:p>
                <a:r>
                  <a:rPr lang="en-US">
                    <a:noFill/>
                  </a:rPr>
                  <a:t> </a:t>
                </a:r>
              </a:p>
            </p:txBody>
          </p:sp>
        </mc:Fallback>
      </mc:AlternateContent>
      <p:sp>
        <p:nvSpPr>
          <p:cNvPr id="7" name="TextBox 6"/>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graphicFrame>
        <p:nvGraphicFramePr>
          <p:cNvPr id="9" name="Object 8"/>
          <p:cNvGraphicFramePr>
            <a:graphicFrameLocks noChangeAspect="1"/>
          </p:cNvGraphicFramePr>
          <p:nvPr>
            <p:extLst>
              <p:ext uri="{D42A27DB-BD31-4B8C-83A1-F6EECF244321}">
                <p14:modId xmlns:p14="http://schemas.microsoft.com/office/powerpoint/2010/main" val="3912208524"/>
              </p:ext>
            </p:extLst>
          </p:nvPr>
        </p:nvGraphicFramePr>
        <p:xfrm>
          <a:off x="4427984" y="908720"/>
          <a:ext cx="4482448" cy="794885"/>
        </p:xfrm>
        <a:graphic>
          <a:graphicData uri="http://schemas.openxmlformats.org/presentationml/2006/ole">
            <mc:AlternateContent xmlns:mc="http://schemas.openxmlformats.org/markup-compatibility/2006">
              <mc:Choice xmlns:v="urn:schemas-microsoft-com:vml" Requires="v">
                <p:oleObj spid="_x0000_s19510" name="Equation" r:id="rId6" imgW="1968480" imgH="393480" progId="Equation.DSMT4">
                  <p:embed/>
                </p:oleObj>
              </mc:Choice>
              <mc:Fallback>
                <p:oleObj name="Equation" r:id="rId6" imgW="1968480" imgH="393480" progId="Equation.DSMT4">
                  <p:embed/>
                  <p:pic>
                    <p:nvPicPr>
                      <p:cNvPr id="0" name=""/>
                      <p:cNvPicPr/>
                      <p:nvPr/>
                    </p:nvPicPr>
                    <p:blipFill>
                      <a:blip r:embed="rId7"/>
                      <a:stretch>
                        <a:fillRect/>
                      </a:stretch>
                    </p:blipFill>
                    <p:spPr>
                      <a:xfrm>
                        <a:off x="4427984" y="908720"/>
                        <a:ext cx="4482448" cy="794885"/>
                      </a:xfrm>
                      <a:prstGeom prst="rect">
                        <a:avLst/>
                      </a:prstGeom>
                      <a:noFill/>
                      <a:ln>
                        <a:noFill/>
                      </a:ln>
                    </p:spPr>
                  </p:pic>
                </p:oleObj>
              </mc:Fallback>
            </mc:AlternateContent>
          </a:graphicData>
        </a:graphic>
      </p:graphicFrame>
      <p:pic>
        <p:nvPicPr>
          <p:cNvPr id="11" name="Picture 10"/>
          <p:cNvPicPr>
            <a:picLocks noChangeAspect="1"/>
          </p:cNvPicPr>
          <p:nvPr/>
        </p:nvPicPr>
        <p:blipFill>
          <a:blip r:embed="rId8"/>
          <a:stretch>
            <a:fillRect/>
          </a:stretch>
        </p:blipFill>
        <p:spPr>
          <a:xfrm>
            <a:off x="221730" y="4911735"/>
            <a:ext cx="4099512" cy="1904709"/>
          </a:xfrm>
          <a:prstGeom prst="rect">
            <a:avLst/>
          </a:prstGeom>
          <a:effectLst/>
        </p:spPr>
      </p:pic>
      <p:pic>
        <p:nvPicPr>
          <p:cNvPr id="3" name="Picture 2"/>
          <p:cNvPicPr>
            <a:picLocks noChangeAspect="1"/>
          </p:cNvPicPr>
          <p:nvPr/>
        </p:nvPicPr>
        <p:blipFill rotWithShape="1">
          <a:blip r:embed="rId9">
            <a:extLst>
              <a:ext uri="{28A0092B-C50C-407E-A947-70E740481C1C}">
                <a14:useLocalDpi xmlns:a14="http://schemas.microsoft.com/office/drawing/2010/main" val="0"/>
              </a:ext>
            </a:extLst>
          </a:blip>
          <a:srcRect l="7435" t="8063" r="4867" b="8698"/>
          <a:stretch/>
        </p:blipFill>
        <p:spPr>
          <a:xfrm>
            <a:off x="35496" y="3148434"/>
            <a:ext cx="2728795" cy="2162442"/>
          </a:xfrm>
          <a:prstGeom prst="rect">
            <a:avLst/>
          </a:prstGeom>
        </p:spPr>
      </p:pic>
      <p:cxnSp>
        <p:nvCxnSpPr>
          <p:cNvPr id="5" name="Straight Arrow Connector 4"/>
          <p:cNvCxnSpPr/>
          <p:nvPr/>
        </p:nvCxnSpPr>
        <p:spPr>
          <a:xfrm flipH="1">
            <a:off x="1907704" y="3638841"/>
            <a:ext cx="1016893" cy="17405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555776" y="3212976"/>
            <a:ext cx="1868397" cy="584775"/>
          </a:xfrm>
          <a:prstGeom prst="rect">
            <a:avLst/>
          </a:prstGeom>
          <a:solidFill>
            <a:schemeClr val="bg1"/>
          </a:solidFill>
          <a:ln w="28575">
            <a:solidFill>
              <a:srgbClr val="FF0000"/>
            </a:solidFill>
          </a:ln>
        </p:spPr>
        <p:txBody>
          <a:bodyPr wrap="none" rtlCol="0">
            <a:spAutoFit/>
          </a:bodyPr>
          <a:lstStyle/>
          <a:p>
            <a:r>
              <a:rPr lang="en-US" sz="1600" dirty="0"/>
              <a:t>Acceleration fit over</a:t>
            </a:r>
            <a:br>
              <a:rPr lang="en-US" sz="1600" dirty="0"/>
            </a:br>
            <a:r>
              <a:rPr lang="en-US" sz="1600" dirty="0"/>
              <a:t>this 1/3 of an orbit</a:t>
            </a:r>
          </a:p>
        </p:txBody>
      </p:sp>
      <p:cxnSp>
        <p:nvCxnSpPr>
          <p:cNvPr id="13" name="Straight Connector 12"/>
          <p:cNvCxnSpPr/>
          <p:nvPr/>
        </p:nvCxnSpPr>
        <p:spPr>
          <a:xfrm>
            <a:off x="5076056" y="3822828"/>
            <a:ext cx="3816424" cy="0"/>
          </a:xfrm>
          <a:prstGeom prst="line">
            <a:avLst/>
          </a:prstGeom>
          <a:ln w="9525">
            <a:solidFill>
              <a:srgbClr val="00B050"/>
            </a:solidFill>
            <a:prstDash val="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075230" y="3429000"/>
            <a:ext cx="2188484" cy="369332"/>
          </a:xfrm>
          <a:prstGeom prst="rect">
            <a:avLst/>
          </a:prstGeom>
          <a:noFill/>
        </p:spPr>
        <p:txBody>
          <a:bodyPr wrap="none" rtlCol="0">
            <a:spAutoFit/>
          </a:bodyPr>
          <a:lstStyle/>
          <a:p>
            <a:r>
              <a:rPr lang="en-US" dirty="0">
                <a:solidFill>
                  <a:srgbClr val="00B050"/>
                </a:solidFill>
              </a:rPr>
              <a:t>Engineering Accuracy</a:t>
            </a:r>
          </a:p>
        </p:txBody>
      </p:sp>
      <p:sp>
        <p:nvSpPr>
          <p:cNvPr id="17" name="TextBox 16"/>
          <p:cNvSpPr txBox="1"/>
          <p:nvPr/>
        </p:nvSpPr>
        <p:spPr>
          <a:xfrm>
            <a:off x="5850553" y="5287023"/>
            <a:ext cx="2685543" cy="369332"/>
          </a:xfrm>
          <a:prstGeom prst="rect">
            <a:avLst/>
          </a:prstGeom>
          <a:noFill/>
        </p:spPr>
        <p:txBody>
          <a:bodyPr wrap="none" rtlCol="0">
            <a:spAutoFit/>
          </a:bodyPr>
          <a:lstStyle/>
          <a:p>
            <a:r>
              <a:rPr lang="en-US" dirty="0">
                <a:solidFill>
                  <a:srgbClr val="00B050"/>
                </a:solidFill>
              </a:rPr>
              <a:t>Chasing Machine Precision</a:t>
            </a:r>
          </a:p>
        </p:txBody>
      </p:sp>
      <p:sp>
        <p:nvSpPr>
          <p:cNvPr id="16" name="Right Brace 15"/>
          <p:cNvSpPr/>
          <p:nvPr/>
        </p:nvSpPr>
        <p:spPr>
          <a:xfrm rot="5400000">
            <a:off x="6694370" y="884180"/>
            <a:ext cx="112527" cy="1313735"/>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p:cNvSpPr txBox="1"/>
              <p:nvPr/>
            </p:nvSpPr>
            <p:spPr>
              <a:xfrm>
                <a:off x="5576700" y="1628800"/>
                <a:ext cx="3452227" cy="584775"/>
              </a:xfrm>
              <a:prstGeom prst="rect">
                <a:avLst/>
              </a:prstGeom>
              <a:noFill/>
              <a:ln>
                <a:solidFill>
                  <a:srgbClr val="00B050"/>
                </a:solidFill>
              </a:ln>
            </p:spPr>
            <p:txBody>
              <a:bodyPr wrap="none" rtlCol="0">
                <a:spAutoFit/>
              </a:bodyPr>
              <a:lstStyle/>
              <a:p>
                <a:r>
                  <a:rPr lang="en-US" sz="1600" dirty="0"/>
                  <a:t>Gravity is modeled by infinite spherical </a:t>
                </a:r>
              </a:p>
              <a:p>
                <a:r>
                  <a:rPr lang="en-US" sz="1600" dirty="0"/>
                  <a:t>harmonic series as </a:t>
                </a:r>
                <a:r>
                  <a:rPr lang="en-US" sz="1600" dirty="0" err="1"/>
                  <a:t>fct</a:t>
                </a:r>
                <a:r>
                  <a:rPr lang="en-US" sz="1600" dirty="0"/>
                  <a:t> (</a:t>
                </a:r>
                <a14:m>
                  <m:oMath xmlns:m="http://schemas.openxmlformats.org/officeDocument/2006/math">
                    <m:r>
                      <a:rPr lang="en-US" sz="1600" b="1" i="1">
                        <a:latin typeface="Cambria Math" panose="02040503050406030204" pitchFamily="18" charset="0"/>
                      </a:rPr>
                      <m:t>𝒓</m:t>
                    </m:r>
                  </m:oMath>
                </a14:m>
                <a:r>
                  <a:rPr lang="en-US" sz="1600" dirty="0"/>
                  <a:t>, </a:t>
                </a:r>
                <a:r>
                  <a:rPr lang="en-US" sz="1600" i="1" dirty="0"/>
                  <a:t>t</a:t>
                </a:r>
                <a:r>
                  <a:rPr lang="en-US" sz="1600" dirty="0"/>
                  <a:t>).</a:t>
                </a:r>
              </a:p>
            </p:txBody>
          </p:sp>
        </mc:Choice>
        <mc:Fallback xmlns="">
          <p:sp>
            <p:nvSpPr>
              <p:cNvPr id="18" name="TextBox 17"/>
              <p:cNvSpPr txBox="1">
                <a:spLocks noRot="1" noChangeAspect="1" noMove="1" noResize="1" noEditPoints="1" noAdjustHandles="1" noChangeArrowheads="1" noChangeShapeType="1" noTextEdit="1"/>
              </p:cNvSpPr>
              <p:nvPr/>
            </p:nvSpPr>
            <p:spPr>
              <a:xfrm>
                <a:off x="5576700" y="1628800"/>
                <a:ext cx="3452227" cy="584775"/>
              </a:xfrm>
              <a:prstGeom prst="rect">
                <a:avLst/>
              </a:prstGeom>
              <a:blipFill rotWithShape="0">
                <a:blip r:embed="rId10"/>
                <a:stretch>
                  <a:fillRect l="-880" t="-2041" b="-11224"/>
                </a:stretch>
              </a:blipFill>
              <a:ln>
                <a:solidFill>
                  <a:srgbClr val="00B050"/>
                </a:solidFill>
              </a:ln>
            </p:spPr>
            <p:txBody>
              <a:bodyPr/>
              <a:lstStyle/>
              <a:p>
                <a:r>
                  <a:rPr lang="en-US">
                    <a:noFill/>
                  </a:rPr>
                  <a:t> </a:t>
                </a:r>
              </a:p>
            </p:txBody>
          </p:sp>
        </mc:Fallback>
      </mc:AlternateContent>
      <p:sp>
        <p:nvSpPr>
          <p:cNvPr id="19" name="Rectangle 18"/>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APPROXIMATION  EXAMPLE</a:t>
            </a:r>
            <a:endParaRPr lang="en-US" sz="2000" b="1" dirty="0">
              <a:solidFill>
                <a:srgbClr val="FFFFFF"/>
              </a:solidFill>
            </a:endParaRPr>
          </a:p>
        </p:txBody>
      </p:sp>
    </p:spTree>
    <p:extLst>
      <p:ext uri="{BB962C8B-B14F-4D97-AF65-F5344CB8AC3E}">
        <p14:creationId xmlns:p14="http://schemas.microsoft.com/office/powerpoint/2010/main" val="3310831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AMU_Aero_Logo.png"/>
          <p:cNvPicPr>
            <a:picLocks noChangeAspect="1"/>
          </p:cNvPicPr>
          <p:nvPr/>
        </p:nvPicPr>
        <p:blipFill>
          <a:blip r:embed="rId2"/>
          <a:stretch>
            <a:fillRect/>
          </a:stretch>
        </p:blipFill>
        <p:spPr>
          <a:xfrm>
            <a:off x="0" y="-7813"/>
            <a:ext cx="9144000" cy="998413"/>
          </a:xfrm>
          <a:prstGeom prst="rect">
            <a:avLst/>
          </a:prstGeom>
        </p:spPr>
      </p:pic>
      <p:sp>
        <p:nvSpPr>
          <p:cNvPr id="33" name="Rectangle 32"/>
          <p:cNvSpPr/>
          <p:nvPr/>
        </p:nvSpPr>
        <p:spPr>
          <a:xfrm>
            <a:off x="0"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CONTACT  INFORMATION</a:t>
            </a:r>
            <a:endParaRPr lang="en-US" sz="2000" b="1" dirty="0">
              <a:solidFill>
                <a:srgbClr val="FFFFFF"/>
              </a:solidFill>
            </a:endParaRPr>
          </a:p>
        </p:txBody>
      </p:sp>
      <p:sp>
        <p:nvSpPr>
          <p:cNvPr id="10" name="TextBox 9"/>
          <p:cNvSpPr txBox="1"/>
          <p:nvPr/>
        </p:nvSpPr>
        <p:spPr>
          <a:xfrm>
            <a:off x="241610" y="4216062"/>
            <a:ext cx="3568390" cy="2246769"/>
          </a:xfrm>
          <a:prstGeom prst="rect">
            <a:avLst/>
          </a:prstGeom>
          <a:noFill/>
        </p:spPr>
        <p:txBody>
          <a:bodyPr wrap="square" rtlCol="0">
            <a:spAutoFit/>
          </a:bodyPr>
          <a:lstStyle/>
          <a:p>
            <a:pPr algn="ctr"/>
            <a:r>
              <a:rPr lang="en-US" sz="1400" b="1" dirty="0">
                <a:latin typeface="Adobe Caslon Pro Bold"/>
                <a:cs typeface="Adobe Caslon Pro Bold"/>
              </a:rPr>
              <a:t>JOHN L. JUNKINS</a:t>
            </a:r>
          </a:p>
          <a:p>
            <a:pPr algn="ctr"/>
            <a:endParaRPr lang="en-US" sz="1400" dirty="0">
              <a:latin typeface="Adobe Caslon Pro Bold"/>
              <a:cs typeface="Adobe Caslon Pro Bold"/>
            </a:endParaRPr>
          </a:p>
          <a:p>
            <a:pPr algn="ctr"/>
            <a:r>
              <a:rPr lang="en-US" sz="1400" dirty="0">
                <a:solidFill>
                  <a:srgbClr val="800000"/>
                </a:solidFill>
                <a:latin typeface="Adobe Caslon Pro Bold"/>
                <a:cs typeface="Adobe Caslon Pro Bold"/>
              </a:rPr>
              <a:t>Distinguished Professor of Aerospace Engineering</a:t>
            </a:r>
          </a:p>
          <a:p>
            <a:pPr algn="ctr"/>
            <a:endParaRPr lang="en-US" sz="1400" dirty="0">
              <a:latin typeface="Adobe Caslon Pro Bold"/>
              <a:cs typeface="Adobe Caslon Pro Bold"/>
            </a:endParaRPr>
          </a:p>
          <a:p>
            <a:pPr algn="ctr"/>
            <a:r>
              <a:rPr lang="en-US" sz="1400" dirty="0">
                <a:latin typeface="Adobe Caslon Pro Bold"/>
                <a:cs typeface="Adobe Caslon Pro Bold"/>
              </a:rPr>
              <a:t>Texas A&amp;M University</a:t>
            </a:r>
          </a:p>
          <a:p>
            <a:pPr algn="ctr"/>
            <a:r>
              <a:rPr lang="en-US" sz="1400" dirty="0">
                <a:latin typeface="Adobe Caslon Pro Bold"/>
                <a:cs typeface="Adobe Caslon Pro Bold"/>
              </a:rPr>
              <a:t>Department of Aerospace Engineering</a:t>
            </a:r>
          </a:p>
          <a:p>
            <a:pPr algn="ctr"/>
            <a:r>
              <a:rPr lang="en-US" sz="1400" dirty="0">
                <a:latin typeface="Adobe Caslon Pro Bold"/>
                <a:cs typeface="Adobe Caslon Pro Bold"/>
              </a:rPr>
              <a:t>College Station, TX 77840</a:t>
            </a:r>
          </a:p>
          <a:p>
            <a:pPr algn="ctr"/>
            <a:endParaRPr lang="en-US" sz="1400" dirty="0">
              <a:latin typeface="Adobe Caslon Pro Bold"/>
              <a:cs typeface="Adobe Caslon Pro Bold"/>
            </a:endParaRPr>
          </a:p>
          <a:p>
            <a:pPr algn="ctr"/>
            <a:r>
              <a:rPr lang="en-US" sz="1400" dirty="0" err="1">
                <a:solidFill>
                  <a:srgbClr val="0000FF"/>
                </a:solidFill>
                <a:latin typeface="Adobe Caslon Pro Bold"/>
                <a:cs typeface="Adobe Caslon Pro Bold"/>
              </a:rPr>
              <a:t>junkins@tamu.edu</a:t>
            </a:r>
            <a:endParaRPr lang="en-US" sz="1400" dirty="0">
              <a:solidFill>
                <a:srgbClr val="0000FF"/>
              </a:solidFill>
              <a:latin typeface="Adobe Caslon Pro Bold"/>
              <a:cs typeface="Adobe Caslon Pro Bold"/>
            </a:endParaRPr>
          </a:p>
        </p:txBody>
      </p:sp>
      <p:sp>
        <p:nvSpPr>
          <p:cNvPr id="12" name="TextBox 11"/>
          <p:cNvSpPr txBox="1"/>
          <p:nvPr/>
        </p:nvSpPr>
        <p:spPr>
          <a:xfrm>
            <a:off x="4997605" y="4216062"/>
            <a:ext cx="3568390" cy="2031325"/>
          </a:xfrm>
          <a:prstGeom prst="rect">
            <a:avLst/>
          </a:prstGeom>
          <a:noFill/>
        </p:spPr>
        <p:txBody>
          <a:bodyPr wrap="square" rtlCol="0">
            <a:spAutoFit/>
          </a:bodyPr>
          <a:lstStyle/>
          <a:p>
            <a:pPr algn="ctr"/>
            <a:r>
              <a:rPr lang="en-US" sz="1400" b="1" dirty="0">
                <a:latin typeface="Adobe Caslon Pro Bold"/>
                <a:cs typeface="Adobe Caslon Pro Bold"/>
              </a:rPr>
              <a:t>ROBYN M. WOOLLANDS</a:t>
            </a:r>
          </a:p>
          <a:p>
            <a:pPr algn="ctr"/>
            <a:endParaRPr lang="en-US" sz="1400" dirty="0">
              <a:latin typeface="Adobe Caslon Pro Bold"/>
              <a:cs typeface="Adobe Caslon Pro Bold"/>
            </a:endParaRPr>
          </a:p>
          <a:p>
            <a:pPr algn="ctr"/>
            <a:r>
              <a:rPr lang="en-US" sz="1400" dirty="0">
                <a:solidFill>
                  <a:srgbClr val="800000"/>
                </a:solidFill>
                <a:latin typeface="Adobe Caslon Pro Bold"/>
                <a:cs typeface="Adobe Caslon Pro Bold"/>
              </a:rPr>
              <a:t>Postdoctoral Research Associate</a:t>
            </a:r>
          </a:p>
          <a:p>
            <a:pPr algn="ctr"/>
            <a:endParaRPr lang="en-US" sz="1400" dirty="0">
              <a:latin typeface="Adobe Caslon Pro Bold"/>
              <a:cs typeface="Adobe Caslon Pro Bold"/>
            </a:endParaRPr>
          </a:p>
          <a:p>
            <a:pPr algn="ctr"/>
            <a:r>
              <a:rPr lang="en-US" sz="1400" dirty="0">
                <a:latin typeface="Adobe Caslon Pro Bold"/>
                <a:cs typeface="Adobe Caslon Pro Bold"/>
              </a:rPr>
              <a:t>Texas A&amp;M University</a:t>
            </a:r>
          </a:p>
          <a:p>
            <a:pPr algn="ctr"/>
            <a:r>
              <a:rPr lang="en-US" sz="1400" dirty="0">
                <a:latin typeface="Adobe Caslon Pro Bold"/>
                <a:cs typeface="Adobe Caslon Pro Bold"/>
              </a:rPr>
              <a:t>Department of Aerospace Engineering</a:t>
            </a:r>
          </a:p>
          <a:p>
            <a:pPr algn="ctr"/>
            <a:r>
              <a:rPr lang="en-US" sz="1400" dirty="0">
                <a:latin typeface="Adobe Caslon Pro Bold"/>
                <a:cs typeface="Adobe Caslon Pro Bold"/>
              </a:rPr>
              <a:t>College Station, TX 77840</a:t>
            </a:r>
          </a:p>
          <a:p>
            <a:pPr algn="ctr"/>
            <a:endParaRPr lang="en-US" sz="1400" dirty="0">
              <a:latin typeface="Adobe Caslon Pro Bold"/>
              <a:cs typeface="Adobe Caslon Pro Bold"/>
            </a:endParaRPr>
          </a:p>
          <a:p>
            <a:pPr algn="ctr"/>
            <a:r>
              <a:rPr lang="en-US" sz="1400" dirty="0" err="1">
                <a:solidFill>
                  <a:srgbClr val="0000FF"/>
                </a:solidFill>
                <a:latin typeface="Adobe Caslon Pro Bold"/>
                <a:cs typeface="Adobe Caslon Pro Bold"/>
              </a:rPr>
              <a:t>robyn.woollands@gmail.com</a:t>
            </a:r>
            <a:endParaRPr lang="en-US" sz="1400" dirty="0">
              <a:solidFill>
                <a:srgbClr val="0000FF"/>
              </a:solidFill>
              <a:latin typeface="Adobe Caslon Pro Bold"/>
              <a:cs typeface="Adobe Caslon Pro Bold"/>
            </a:endParaRPr>
          </a:p>
        </p:txBody>
      </p:sp>
      <p:sp>
        <p:nvSpPr>
          <p:cNvPr id="1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14" name="TextBox 13"/>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79" y="1340768"/>
            <a:ext cx="2056481" cy="27419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0218" y="1340768"/>
            <a:ext cx="1948126" cy="27419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AMU_Aero_Logo.png"/>
          <p:cNvPicPr>
            <a:picLocks noChangeAspect="1"/>
          </p:cNvPicPr>
          <p:nvPr/>
        </p:nvPicPr>
        <p:blipFill>
          <a:blip r:embed="rId3"/>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MOTIVATION</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11" name="TextBox 10"/>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sp>
        <p:nvSpPr>
          <p:cNvPr id="13" name="Rectangle 12"/>
          <p:cNvSpPr/>
          <p:nvPr/>
        </p:nvSpPr>
        <p:spPr>
          <a:xfrm>
            <a:off x="152400" y="945296"/>
            <a:ext cx="8812088" cy="5940088"/>
          </a:xfrm>
          <a:prstGeom prst="rect">
            <a:avLst/>
          </a:prstGeom>
        </p:spPr>
        <p:txBody>
          <a:bodyPr wrap="square">
            <a:spAutoFit/>
          </a:bodyPr>
          <a:lstStyle/>
          <a:p>
            <a:pPr algn="just">
              <a:buFont typeface="Arial"/>
              <a:buChar char="•"/>
            </a:pPr>
            <a:r>
              <a:rPr lang="en-US" dirty="0">
                <a:cs typeface="Adobe Caslon Pro Bold"/>
              </a:rPr>
              <a:t> During recent years significant progress has been made on iterative path approximation methods for solving nonlinear ordinary differential equations that arise in mechanics and control.  Several of </a:t>
            </a:r>
            <a:r>
              <a:rPr lang="en-US" b="1" dirty="0">
                <a:solidFill>
                  <a:srgbClr val="3366FF"/>
                </a:solidFill>
                <a:cs typeface="Adobe Caslon Pro Bold"/>
              </a:rPr>
              <a:t>John Junkins</a:t>
            </a:r>
            <a:r>
              <a:rPr lang="en-US" dirty="0">
                <a:cs typeface="Adobe Caslon Pro Bold"/>
              </a:rPr>
              <a:t>’ recent PhD students have made significant contributions: </a:t>
            </a:r>
          </a:p>
          <a:p>
            <a:pPr algn="just"/>
            <a:endParaRPr lang="en-US" sz="600" dirty="0">
              <a:cs typeface="Adobe Caslon Pro Bold"/>
            </a:endParaRPr>
          </a:p>
          <a:p>
            <a:pPr lvl="2" algn="just">
              <a:buFont typeface="Arial"/>
              <a:buChar char="•"/>
            </a:pPr>
            <a:r>
              <a:rPr lang="en-US" b="1" dirty="0">
                <a:solidFill>
                  <a:srgbClr val="000000"/>
                </a:solidFill>
                <a:cs typeface="Adobe Caslon Pro Bold"/>
              </a:rPr>
              <a:t> </a:t>
            </a:r>
            <a:r>
              <a:rPr lang="en-US" b="1" dirty="0" err="1">
                <a:solidFill>
                  <a:srgbClr val="3366FF"/>
                </a:solidFill>
                <a:cs typeface="Adobe Caslon Pro Bold"/>
              </a:rPr>
              <a:t>Xiaoli</a:t>
            </a:r>
            <a:r>
              <a:rPr lang="en-US" b="1" dirty="0">
                <a:solidFill>
                  <a:srgbClr val="3366FF"/>
                </a:solidFill>
                <a:cs typeface="Adobe Caslon Pro Bold"/>
              </a:rPr>
              <a:t> Bai</a:t>
            </a:r>
            <a:r>
              <a:rPr lang="en-US" b="1" dirty="0">
                <a:cs typeface="Adobe Caslon Pro Bold"/>
              </a:rPr>
              <a:t>,</a:t>
            </a:r>
            <a:r>
              <a:rPr lang="en-US" dirty="0">
                <a:cs typeface="Adobe Caslon Pro Bold"/>
              </a:rPr>
              <a:t> </a:t>
            </a:r>
            <a:r>
              <a:rPr lang="en-US" b="1" dirty="0">
                <a:cs typeface="Adobe Caslon Pro Bold"/>
              </a:rPr>
              <a:t>2010</a:t>
            </a:r>
            <a:r>
              <a:rPr lang="en-US" dirty="0">
                <a:cs typeface="Adobe Caslon Pro Bold"/>
              </a:rPr>
              <a:t> </a:t>
            </a:r>
            <a:r>
              <a:rPr lang="en-US" dirty="0">
                <a:solidFill>
                  <a:srgbClr val="3366FF"/>
                </a:solidFill>
                <a:cs typeface="Adobe Caslon Pro Bold"/>
              </a:rPr>
              <a:t>			   </a:t>
            </a:r>
            <a:r>
              <a:rPr lang="en-US" sz="1400" b="1" dirty="0">
                <a:solidFill>
                  <a:srgbClr val="000000"/>
                </a:solidFill>
                <a:cs typeface="Adobe Caslon Pro Bold"/>
              </a:rPr>
              <a:t>(Assist. Prof at Rutgers University)</a:t>
            </a:r>
          </a:p>
          <a:p>
            <a:pPr lvl="2" algn="just">
              <a:buFont typeface="Arial"/>
              <a:buChar char="•"/>
            </a:pPr>
            <a:r>
              <a:rPr lang="en-US" b="1" dirty="0">
                <a:solidFill>
                  <a:srgbClr val="000000"/>
                </a:solidFill>
                <a:cs typeface="Adobe Caslon Pro Bold"/>
              </a:rPr>
              <a:t> </a:t>
            </a:r>
            <a:r>
              <a:rPr lang="en-US" b="1" dirty="0">
                <a:solidFill>
                  <a:srgbClr val="3366FF"/>
                </a:solidFill>
                <a:cs typeface="Adobe Caslon Pro Bold"/>
              </a:rPr>
              <a:t>Ahmad </a:t>
            </a:r>
            <a:r>
              <a:rPr lang="en-US" b="1" dirty="0" err="1">
                <a:solidFill>
                  <a:srgbClr val="3366FF"/>
                </a:solidFill>
                <a:cs typeface="Adobe Caslon Pro Bold"/>
              </a:rPr>
              <a:t>Bani</a:t>
            </a:r>
            <a:r>
              <a:rPr lang="en-US" b="1" dirty="0">
                <a:solidFill>
                  <a:srgbClr val="3366FF"/>
                </a:solidFill>
                <a:cs typeface="Adobe Caslon Pro Bold"/>
              </a:rPr>
              <a:t> </a:t>
            </a:r>
            <a:r>
              <a:rPr lang="en-US" b="1" dirty="0" err="1">
                <a:solidFill>
                  <a:srgbClr val="3366FF"/>
                </a:solidFill>
                <a:cs typeface="Adobe Caslon Pro Bold"/>
              </a:rPr>
              <a:t>Younes</a:t>
            </a:r>
            <a:r>
              <a:rPr lang="en-US" b="1" dirty="0">
                <a:cs typeface="Adobe Caslon Pro Bold"/>
              </a:rPr>
              <a:t>, 2013</a:t>
            </a:r>
            <a:r>
              <a:rPr lang="en-US" dirty="0">
                <a:cs typeface="Adobe Caslon Pro Bold"/>
              </a:rPr>
              <a:t> </a:t>
            </a:r>
            <a:r>
              <a:rPr lang="en-US" dirty="0">
                <a:solidFill>
                  <a:srgbClr val="3366FF"/>
                </a:solidFill>
                <a:cs typeface="Adobe Caslon Pro Bold"/>
              </a:rPr>
              <a:t>	   </a:t>
            </a:r>
            <a:r>
              <a:rPr lang="en-US" sz="1400" b="1" dirty="0">
                <a:solidFill>
                  <a:srgbClr val="000000"/>
                </a:solidFill>
                <a:cs typeface="Adobe Caslon Pro Bold"/>
              </a:rPr>
              <a:t>(Assist Prof. at </a:t>
            </a:r>
            <a:r>
              <a:rPr lang="en-US" sz="1400" b="1" dirty="0" err="1">
                <a:solidFill>
                  <a:srgbClr val="000000"/>
                </a:solidFill>
                <a:cs typeface="Adobe Caslon Pro Bold"/>
              </a:rPr>
              <a:t>Khalifa</a:t>
            </a:r>
            <a:r>
              <a:rPr lang="en-US" sz="1400" b="1" dirty="0">
                <a:solidFill>
                  <a:srgbClr val="000000"/>
                </a:solidFill>
                <a:cs typeface="Adobe Caslon Pro Bold"/>
              </a:rPr>
              <a:t> University)</a:t>
            </a:r>
          </a:p>
          <a:p>
            <a:pPr lvl="2" algn="just">
              <a:buFont typeface="Arial"/>
              <a:buChar char="•"/>
            </a:pPr>
            <a:r>
              <a:rPr lang="en-US" b="1" dirty="0">
                <a:solidFill>
                  <a:srgbClr val="000000"/>
                </a:solidFill>
                <a:cs typeface="Adobe Caslon Pro Bold"/>
              </a:rPr>
              <a:t> </a:t>
            </a:r>
            <a:r>
              <a:rPr lang="en-US" b="1" dirty="0" err="1">
                <a:solidFill>
                  <a:srgbClr val="3366FF"/>
                </a:solidFill>
                <a:cs typeface="Adobe Caslon Pro Bold"/>
              </a:rPr>
              <a:t>Donghoon</a:t>
            </a:r>
            <a:r>
              <a:rPr lang="en-US" b="1" dirty="0">
                <a:solidFill>
                  <a:srgbClr val="3366FF"/>
                </a:solidFill>
                <a:cs typeface="Adobe Caslon Pro Bold"/>
              </a:rPr>
              <a:t> Kim</a:t>
            </a:r>
            <a:r>
              <a:rPr lang="en-US" b="1" dirty="0">
                <a:cs typeface="Adobe Caslon Pro Bold"/>
              </a:rPr>
              <a:t>, 2013</a:t>
            </a:r>
            <a:r>
              <a:rPr lang="en-US" dirty="0">
                <a:cs typeface="Adobe Caslon Pro Bold"/>
              </a:rPr>
              <a:t> </a:t>
            </a:r>
            <a:r>
              <a:rPr lang="en-US" dirty="0">
                <a:solidFill>
                  <a:srgbClr val="000000"/>
                </a:solidFill>
                <a:cs typeface="Adobe Caslon Pro Bold"/>
              </a:rPr>
              <a:t>		   </a:t>
            </a:r>
            <a:r>
              <a:rPr lang="en-US" sz="1400" b="1" dirty="0">
                <a:solidFill>
                  <a:srgbClr val="000000"/>
                </a:solidFill>
                <a:cs typeface="Adobe Caslon Pro Bold"/>
              </a:rPr>
              <a:t>(Postdoctoral Researcher at Oklahoma State University) </a:t>
            </a:r>
          </a:p>
          <a:p>
            <a:pPr lvl="2" algn="just">
              <a:buFont typeface="Arial"/>
              <a:buChar char="•"/>
            </a:pPr>
            <a:r>
              <a:rPr lang="en-US" dirty="0">
                <a:solidFill>
                  <a:srgbClr val="000000"/>
                </a:solidFill>
                <a:cs typeface="Adobe Caslon Pro Bold"/>
              </a:rPr>
              <a:t> </a:t>
            </a:r>
            <a:r>
              <a:rPr lang="en-US" b="1" dirty="0">
                <a:solidFill>
                  <a:srgbClr val="3366FF"/>
                </a:solidFill>
                <a:cs typeface="Adobe Caslon Pro Bold"/>
              </a:rPr>
              <a:t>Tarek </a:t>
            </a:r>
            <a:r>
              <a:rPr lang="en-US" b="1" dirty="0" err="1">
                <a:solidFill>
                  <a:srgbClr val="3366FF"/>
                </a:solidFill>
                <a:cs typeface="Adobe Caslon Pro Bold"/>
              </a:rPr>
              <a:t>Elgohary</a:t>
            </a:r>
            <a:r>
              <a:rPr lang="en-US" b="1" dirty="0">
                <a:cs typeface="Adobe Caslon Pro Bold"/>
              </a:rPr>
              <a:t>, 2015</a:t>
            </a:r>
            <a:r>
              <a:rPr lang="en-US" dirty="0">
                <a:cs typeface="Adobe Caslon Pro Bold"/>
              </a:rPr>
              <a:t> </a:t>
            </a:r>
            <a:r>
              <a:rPr lang="en-US" dirty="0">
                <a:solidFill>
                  <a:srgbClr val="000000"/>
                </a:solidFill>
                <a:cs typeface="Adobe Caslon Pro Bold"/>
              </a:rPr>
              <a:t>		   </a:t>
            </a:r>
            <a:r>
              <a:rPr lang="en-US" sz="1400" b="1" dirty="0">
                <a:solidFill>
                  <a:srgbClr val="000000"/>
                </a:solidFill>
                <a:cs typeface="Adobe Caslon Pro Bold"/>
              </a:rPr>
              <a:t>(Assist. Prof at University of Central Florida)  </a:t>
            </a:r>
          </a:p>
          <a:p>
            <a:pPr lvl="2" algn="just">
              <a:buFont typeface="Arial"/>
              <a:buChar char="•"/>
            </a:pPr>
            <a:r>
              <a:rPr lang="en-US" dirty="0">
                <a:solidFill>
                  <a:srgbClr val="000000"/>
                </a:solidFill>
                <a:cs typeface="Adobe Caslon Pro Bold"/>
              </a:rPr>
              <a:t> </a:t>
            </a:r>
            <a:r>
              <a:rPr lang="en-US" b="1" dirty="0">
                <a:solidFill>
                  <a:srgbClr val="3366FF"/>
                </a:solidFill>
                <a:cs typeface="Adobe Caslon Pro Bold"/>
              </a:rPr>
              <a:t>Brent Macomber</a:t>
            </a:r>
            <a:r>
              <a:rPr lang="en-US" b="1" dirty="0">
                <a:cs typeface="Adobe Caslon Pro Bold"/>
              </a:rPr>
              <a:t>, 2015</a:t>
            </a:r>
            <a:r>
              <a:rPr lang="en-US" dirty="0">
                <a:cs typeface="Adobe Caslon Pro Bold"/>
              </a:rPr>
              <a:t> </a:t>
            </a:r>
            <a:r>
              <a:rPr lang="en-US" dirty="0">
                <a:solidFill>
                  <a:srgbClr val="000000"/>
                </a:solidFill>
                <a:cs typeface="Adobe Caslon Pro Bold"/>
              </a:rPr>
              <a:t>	   </a:t>
            </a:r>
            <a:r>
              <a:rPr lang="en-US" sz="1400" b="1" dirty="0">
                <a:solidFill>
                  <a:srgbClr val="000000"/>
                </a:solidFill>
                <a:cs typeface="Adobe Caslon Pro Bold"/>
              </a:rPr>
              <a:t>(GNC Engineer at SpaceX)</a:t>
            </a:r>
            <a:endParaRPr lang="en-US" sz="1400" b="1" dirty="0">
              <a:cs typeface="Adobe Caslon Pro Bold"/>
            </a:endParaRPr>
          </a:p>
          <a:p>
            <a:pPr lvl="2" algn="just">
              <a:buFont typeface="Arial"/>
              <a:buChar char="•"/>
            </a:pPr>
            <a:r>
              <a:rPr lang="en-US" b="1" dirty="0">
                <a:solidFill>
                  <a:srgbClr val="000000"/>
                </a:solidFill>
                <a:cs typeface="Adobe Caslon Pro Bold"/>
              </a:rPr>
              <a:t> </a:t>
            </a:r>
            <a:r>
              <a:rPr lang="en-US" b="1" dirty="0">
                <a:solidFill>
                  <a:srgbClr val="3366FF"/>
                </a:solidFill>
                <a:cs typeface="Adobe Caslon Pro Bold"/>
              </a:rPr>
              <a:t>Robyn </a:t>
            </a:r>
            <a:r>
              <a:rPr lang="en-US" b="1" dirty="0" err="1">
                <a:solidFill>
                  <a:srgbClr val="3366FF"/>
                </a:solidFill>
                <a:cs typeface="Adobe Caslon Pro Bold"/>
              </a:rPr>
              <a:t>Woollands</a:t>
            </a:r>
            <a:r>
              <a:rPr lang="en-US" b="1" dirty="0">
                <a:cs typeface="Adobe Caslon Pro Bold"/>
              </a:rPr>
              <a:t>, 2016</a:t>
            </a:r>
            <a:r>
              <a:rPr lang="en-US" dirty="0">
                <a:cs typeface="Adobe Caslon Pro Bold"/>
              </a:rPr>
              <a:t> </a:t>
            </a:r>
            <a:r>
              <a:rPr lang="en-US" dirty="0">
                <a:solidFill>
                  <a:srgbClr val="000000"/>
                </a:solidFill>
                <a:cs typeface="Adobe Caslon Pro Bold"/>
              </a:rPr>
              <a:t>	   </a:t>
            </a:r>
            <a:r>
              <a:rPr lang="en-US" sz="1400" b="1" dirty="0">
                <a:solidFill>
                  <a:srgbClr val="000000"/>
                </a:solidFill>
                <a:cs typeface="Adobe Caslon Pro Bold"/>
              </a:rPr>
              <a:t>(GNC Engineer at NASA’s Jet Propulsion Lab, May 2017-)</a:t>
            </a:r>
          </a:p>
          <a:p>
            <a:pPr lvl="2" algn="just">
              <a:buFont typeface="Arial"/>
              <a:buChar char="•"/>
            </a:pPr>
            <a:r>
              <a:rPr lang="en-US" b="1" dirty="0">
                <a:solidFill>
                  <a:srgbClr val="000000"/>
                </a:solidFill>
                <a:cs typeface="Adobe Caslon Pro Bold"/>
              </a:rPr>
              <a:t> </a:t>
            </a:r>
            <a:r>
              <a:rPr lang="en-US" b="1" dirty="0">
                <a:solidFill>
                  <a:srgbClr val="3366FF"/>
                </a:solidFill>
                <a:cs typeface="Adobe Caslon Pro Bold"/>
              </a:rPr>
              <a:t>Julie Read</a:t>
            </a:r>
            <a:r>
              <a:rPr lang="en-US" b="1" dirty="0">
                <a:cs typeface="Adobe Caslon Pro Bold"/>
              </a:rPr>
              <a:t>, 2016</a:t>
            </a:r>
            <a:r>
              <a:rPr lang="en-US" dirty="0">
                <a:cs typeface="Adobe Caslon Pro Bold"/>
              </a:rPr>
              <a:t> </a:t>
            </a:r>
            <a:r>
              <a:rPr lang="en-US" dirty="0">
                <a:solidFill>
                  <a:srgbClr val="000000"/>
                </a:solidFill>
                <a:cs typeface="Adobe Caslon Pro Bold"/>
              </a:rPr>
              <a:t>			   </a:t>
            </a:r>
            <a:r>
              <a:rPr lang="en-US" sz="1400" b="1" dirty="0">
                <a:solidFill>
                  <a:srgbClr val="000000"/>
                </a:solidFill>
                <a:cs typeface="Adobe Caslon Pro Bold"/>
              </a:rPr>
              <a:t>(GNC Engineer at NASA’s Johnson Space Center) </a:t>
            </a:r>
          </a:p>
          <a:p>
            <a:pPr lvl="2" algn="just">
              <a:buFont typeface="Arial"/>
              <a:buChar char="•"/>
            </a:pPr>
            <a:r>
              <a:rPr lang="en-US" b="1" dirty="0">
                <a:solidFill>
                  <a:srgbClr val="000000"/>
                </a:solidFill>
                <a:cs typeface="Adobe Caslon Pro Bold"/>
              </a:rPr>
              <a:t> </a:t>
            </a:r>
            <a:r>
              <a:rPr lang="en-US" b="1" dirty="0">
                <a:solidFill>
                  <a:srgbClr val="3366FF"/>
                </a:solidFill>
                <a:cs typeface="Adobe Caslon Pro Bold"/>
              </a:rPr>
              <a:t>Austin Probe</a:t>
            </a:r>
            <a:r>
              <a:rPr lang="en-US" b="1" dirty="0">
                <a:solidFill>
                  <a:srgbClr val="000000"/>
                </a:solidFill>
                <a:cs typeface="Adobe Caslon Pro Bold"/>
              </a:rPr>
              <a:t>, PhD Candidate </a:t>
            </a:r>
            <a:r>
              <a:rPr lang="en-US" sz="1400" b="1" dirty="0">
                <a:solidFill>
                  <a:srgbClr val="000000"/>
                </a:solidFill>
                <a:cs typeface="Adobe Caslon Pro Bold"/>
              </a:rPr>
              <a:t>(GNC Engineer at Emergent Technologies, Inc.)</a:t>
            </a:r>
          </a:p>
          <a:p>
            <a:pPr lvl="2" algn="just"/>
            <a:endParaRPr lang="en-US" sz="600" b="1" dirty="0">
              <a:solidFill>
                <a:srgbClr val="000000"/>
              </a:solidFill>
              <a:cs typeface="Adobe Caslon Pro Bold"/>
            </a:endParaRPr>
          </a:p>
          <a:p>
            <a:pPr lvl="2" algn="just"/>
            <a:endParaRPr lang="en-US" sz="200" dirty="0">
              <a:cs typeface="Adobe Caslon Pro Bold"/>
            </a:endParaRPr>
          </a:p>
          <a:p>
            <a:pPr algn="just">
              <a:buFont typeface="Arial"/>
              <a:buChar char="•"/>
            </a:pPr>
            <a:r>
              <a:rPr lang="en-US" dirty="0">
                <a:cs typeface="Adobe Caslon Pro Bold"/>
              </a:rPr>
              <a:t> Our effort has led to multiple formulations and algorithms for specific circumstances/ applications. These lectures provide a tutorial explanation and not-too-detailed </a:t>
            </a:r>
            <a:r>
              <a:rPr lang="en-US" i="1" dirty="0">
                <a:cs typeface="Adobe Caslon Pro Bold"/>
              </a:rPr>
              <a:t>summary of some of these methods and algorithms as we make our </a:t>
            </a:r>
            <a:r>
              <a:rPr lang="en-US" b="1" i="1" dirty="0">
                <a:cs typeface="Adobe Caslon Pro Bold"/>
              </a:rPr>
              <a:t>Picard Adaptive Path Approximation (PAPA) </a:t>
            </a:r>
            <a:r>
              <a:rPr lang="en-US" i="1" dirty="0">
                <a:cs typeface="Adobe Caslon Pro Bold"/>
              </a:rPr>
              <a:t>Software Release 1.0</a:t>
            </a:r>
            <a:r>
              <a:rPr lang="en-US" dirty="0">
                <a:cs typeface="Adobe Caslon Pro Bold"/>
              </a:rPr>
              <a:t>.</a:t>
            </a:r>
          </a:p>
          <a:p>
            <a:pPr algn="just"/>
            <a:endParaRPr lang="en-US" sz="600" dirty="0">
              <a:cs typeface="Adobe Caslon Pro Bold"/>
            </a:endParaRPr>
          </a:p>
          <a:p>
            <a:pPr algn="just">
              <a:buFont typeface="Arial"/>
              <a:buChar char="•"/>
            </a:pPr>
            <a:r>
              <a:rPr lang="en-US" dirty="0">
                <a:cs typeface="Adobe Caslon Pro Bold"/>
              </a:rPr>
              <a:t> The </a:t>
            </a:r>
            <a:r>
              <a:rPr lang="en-US" b="1" i="1" dirty="0">
                <a:cs typeface="Adobe Caslon Pro Bold"/>
              </a:rPr>
              <a:t>path approximation differential equation solvers </a:t>
            </a:r>
            <a:r>
              <a:rPr lang="en-US" dirty="0">
                <a:cs typeface="Adobe Caslon Pro Bold"/>
              </a:rPr>
              <a:t>to be presented rely on certain results from </a:t>
            </a:r>
            <a:r>
              <a:rPr lang="en-US" b="1" i="1" dirty="0">
                <a:cs typeface="Adobe Caslon Pro Bold"/>
              </a:rPr>
              <a:t>function approximation theory </a:t>
            </a:r>
            <a:r>
              <a:rPr lang="en-US" dirty="0">
                <a:cs typeface="Adobe Caslon Pro Bold"/>
              </a:rPr>
              <a:t>and </a:t>
            </a:r>
            <a:r>
              <a:rPr lang="en-US" b="1" i="1" dirty="0">
                <a:cs typeface="Adobe Caslon Pro Bold"/>
              </a:rPr>
              <a:t>approximation of the approximated functions’ integrals and derivatives using orthogonal polynomials</a:t>
            </a:r>
            <a:r>
              <a:rPr lang="en-US" dirty="0">
                <a:cs typeface="Adobe Caslon Pro Bold"/>
              </a:rPr>
              <a:t>.  So the first two lectures address these basic issues. Examples are given throughout. While we focus mainly on one dimensional approximation, we include some extensions to n dimensions.</a:t>
            </a:r>
          </a:p>
        </p:txBody>
      </p:sp>
    </p:spTree>
    <p:extLst>
      <p:ext uri="{BB962C8B-B14F-4D97-AF65-F5344CB8AC3E}">
        <p14:creationId xmlns:p14="http://schemas.microsoft.com/office/powerpoint/2010/main" val="1162157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earth_fleet_1080p30.mp4">
            <a:hlinkClick r:id="" action="ppaction://media"/>
          </p:cNvPr>
          <p:cNvPicPr>
            <a:picLocks noChangeAspect="1"/>
          </p:cNvPicPr>
          <p:nvPr>
            <a:videoFile r:link="rId3"/>
            <p:extLst>
              <p:ext uri="{DAA4B4D4-6D71-4841-9C94-3DE7FCFB9230}">
                <p14:media xmlns:p14="http://schemas.microsoft.com/office/powerpoint/2010/main" r:link="rId2"/>
              </p:ext>
            </p:extLst>
          </p:nvPr>
        </p:nvPicPr>
        <p:blipFill>
          <a:blip r:embed="rId6"/>
          <a:stretch>
            <a:fillRect/>
          </a:stretch>
        </p:blipFill>
        <p:spPr>
          <a:xfrm>
            <a:off x="5220072" y="2956912"/>
            <a:ext cx="4850711" cy="2560320"/>
          </a:xfrm>
          <a:prstGeom prst="rect">
            <a:avLst/>
          </a:prstGeom>
        </p:spPr>
      </p:pic>
      <p:pic>
        <p:nvPicPr>
          <p:cNvPr id="8" name="Picture 7" descr="TAMU_Aero_Logo.png"/>
          <p:cNvPicPr>
            <a:picLocks noChangeAspect="1"/>
          </p:cNvPicPr>
          <p:nvPr/>
        </p:nvPicPr>
        <p:blipFill>
          <a:blip r:embed="rId7"/>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FUNCTION APPROXIMATION</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sp>
        <p:nvSpPr>
          <p:cNvPr id="24" name="Rectangle 23"/>
          <p:cNvSpPr/>
          <p:nvPr/>
        </p:nvSpPr>
        <p:spPr>
          <a:xfrm>
            <a:off x="6588224" y="5477162"/>
            <a:ext cx="2161158" cy="400110"/>
          </a:xfrm>
          <a:prstGeom prst="rect">
            <a:avLst/>
          </a:prstGeom>
        </p:spPr>
        <p:txBody>
          <a:bodyPr wrap="square">
            <a:spAutoFit/>
          </a:bodyPr>
          <a:lstStyle/>
          <a:p>
            <a:pPr algn="ctr"/>
            <a:r>
              <a:rPr lang="en-US" sz="1000" dirty="0"/>
              <a:t>NASA/Goddard Space Flight Center </a:t>
            </a:r>
          </a:p>
          <a:p>
            <a:pPr algn="ctr"/>
            <a:r>
              <a:rPr lang="en-US" sz="1000" dirty="0"/>
              <a:t>Scientific Visualization Studio</a:t>
            </a:r>
          </a:p>
        </p:txBody>
      </p:sp>
      <p:sp>
        <p:nvSpPr>
          <p:cNvPr id="35" name="Rectangle 34"/>
          <p:cNvSpPr/>
          <p:nvPr/>
        </p:nvSpPr>
        <p:spPr>
          <a:xfrm>
            <a:off x="5076056" y="2844086"/>
            <a:ext cx="1272866" cy="304625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938102493"/>
              </p:ext>
            </p:extLst>
          </p:nvPr>
        </p:nvGraphicFramePr>
        <p:xfrm>
          <a:off x="1404938" y="3715816"/>
          <a:ext cx="3878262" cy="649288"/>
        </p:xfrm>
        <a:graphic>
          <a:graphicData uri="http://schemas.openxmlformats.org/presentationml/2006/ole">
            <mc:AlternateContent xmlns:mc="http://schemas.openxmlformats.org/markup-compatibility/2006">
              <mc:Choice xmlns:v="urn:schemas-microsoft-com:vml" Requires="v">
                <p:oleObj spid="_x0000_s20519" name="Equation" r:id="rId8" imgW="2349360" imgH="393480" progId="Equation.DSMT4">
                  <p:embed/>
                </p:oleObj>
              </mc:Choice>
              <mc:Fallback>
                <p:oleObj name="Equation" r:id="rId8" imgW="2349360" imgH="393480" progId="Equation.DSMT4">
                  <p:embed/>
                  <p:pic>
                    <p:nvPicPr>
                      <p:cNvPr id="0" name=""/>
                      <p:cNvPicPr/>
                      <p:nvPr/>
                    </p:nvPicPr>
                    <p:blipFill>
                      <a:blip r:embed="rId9"/>
                      <a:stretch>
                        <a:fillRect/>
                      </a:stretch>
                    </p:blipFill>
                    <p:spPr>
                      <a:xfrm>
                        <a:off x="1404938" y="3715816"/>
                        <a:ext cx="3878262" cy="649288"/>
                      </a:xfrm>
                      <a:prstGeom prst="rect">
                        <a:avLst/>
                      </a:prstGeom>
                      <a:noFill/>
                      <a:ln w="38100">
                        <a:solidFill>
                          <a:srgbClr val="FF0000"/>
                        </a:solidFill>
                      </a:ln>
                    </p:spPr>
                  </p:pic>
                </p:oleObj>
              </mc:Fallback>
            </mc:AlternateContent>
          </a:graphicData>
        </a:graphic>
      </p:graphicFrame>
      <p:sp>
        <p:nvSpPr>
          <p:cNvPr id="11" name="TextBox 10"/>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sp>
        <p:nvSpPr>
          <p:cNvPr id="12" name="Rectangle 11"/>
          <p:cNvSpPr/>
          <p:nvPr/>
        </p:nvSpPr>
        <p:spPr>
          <a:xfrm>
            <a:off x="8964488" y="2852936"/>
            <a:ext cx="696802" cy="304625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p:cNvSpPr/>
              <p:nvPr/>
            </p:nvSpPr>
            <p:spPr>
              <a:xfrm>
                <a:off x="107504" y="1071801"/>
                <a:ext cx="9036496" cy="5693866"/>
              </a:xfrm>
              <a:prstGeom prst="rect">
                <a:avLst/>
              </a:prstGeom>
            </p:spPr>
            <p:txBody>
              <a:bodyPr wrap="square">
                <a:spAutoFit/>
              </a:bodyPr>
              <a:lstStyle/>
              <a:p>
                <a:r>
                  <a:rPr lang="en-US" b="1" dirty="0">
                    <a:solidFill>
                      <a:srgbClr val="0000FF"/>
                    </a:solidFill>
                  </a:rPr>
                  <a:t>What is function approximation?</a:t>
                </a:r>
              </a:p>
              <a:p>
                <a:pPr>
                  <a:buFont typeface="Arial"/>
                  <a:buChar char="•"/>
                </a:pPr>
                <a:r>
                  <a:rPr lang="en-US" dirty="0"/>
                  <a:t> Function approximation can be approached by sampling the </a:t>
                </a:r>
                <a:r>
                  <a:rPr lang="en-US" b="1" i="1" dirty="0"/>
                  <a:t>true function</a:t>
                </a:r>
                <a:r>
                  <a:rPr lang="en-US" dirty="0"/>
                  <a:t> at a discrete number of points (nodes) and introducing a linear combination of basis functions to approximate the given function within a specified tolerance.</a:t>
                </a:r>
              </a:p>
              <a:p>
                <a:endParaRPr lang="en-US" sz="1000" dirty="0"/>
              </a:p>
              <a:p>
                <a:r>
                  <a:rPr lang="en-US" b="1" dirty="0">
                    <a:solidFill>
                      <a:srgbClr val="0000FF"/>
                    </a:solidFill>
                  </a:rPr>
                  <a:t>Why is this useful?</a:t>
                </a:r>
                <a:endParaRPr lang="en-US" dirty="0"/>
              </a:p>
              <a:p>
                <a:pPr>
                  <a:buFont typeface="Arial"/>
                  <a:buChar char="•"/>
                </a:pPr>
                <a:r>
                  <a:rPr lang="en-US" dirty="0"/>
                  <a:t> As one example, when a function is </a:t>
                </a:r>
                <a:r>
                  <a:rPr lang="en-US" b="1" i="1" dirty="0"/>
                  <a:t>not analytically </a:t>
                </a:r>
                <a:r>
                  <a:rPr lang="en-US" b="1" i="1" dirty="0" err="1"/>
                  <a:t>integrable</a:t>
                </a:r>
                <a:r>
                  <a:rPr lang="en-US" dirty="0"/>
                  <a:t>, but an accurate combination of </a:t>
                </a:r>
                <a:r>
                  <a:rPr lang="en-US" b="1" i="1" dirty="0"/>
                  <a:t>basis functions is </a:t>
                </a:r>
                <a:r>
                  <a:rPr lang="en-US" b="1" i="1" dirty="0" err="1"/>
                  <a:t>integrable</a:t>
                </a:r>
                <a:r>
                  <a:rPr lang="en-US" dirty="0"/>
                  <a:t>, then the advantage is obvious.</a:t>
                </a:r>
              </a:p>
              <a:p>
                <a:endParaRPr lang="en-US" sz="1000" dirty="0"/>
              </a:p>
              <a:p>
                <a:pPr>
                  <a:buFont typeface="Arial"/>
                  <a:buChar char="•"/>
                </a:pPr>
                <a:r>
                  <a:rPr lang="en-US" dirty="0"/>
                  <a:t> Consider the second order, nonlinear, ordinary differential </a:t>
                </a:r>
              </a:p>
              <a:p>
                <a:r>
                  <a:rPr lang="en-US" dirty="0"/>
                  <a:t>equation: </a:t>
                </a:r>
              </a:p>
              <a:p>
                <a:endParaRPr lang="en-US" dirty="0"/>
              </a:p>
              <a:p>
                <a:endParaRPr lang="en-US" sz="1000" dirty="0"/>
              </a:p>
              <a:p>
                <a:endParaRPr lang="en-US" sz="1000" dirty="0"/>
              </a:p>
              <a:p>
                <a:pPr>
                  <a:buFont typeface="Arial"/>
                  <a:buChar char="•"/>
                </a:pPr>
                <a:r>
                  <a:rPr lang="en-US" dirty="0"/>
                  <a:t> The term </a:t>
                </a:r>
                <a14:m>
                  <m:oMath xmlns:m="http://schemas.openxmlformats.org/officeDocument/2006/math">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i="1">
                                <a:latin typeface="Cambria Math" panose="02040503050406030204" pitchFamily="18" charset="0"/>
                              </a:rPr>
                              <m:t>𝑑</m:t>
                            </m:r>
                          </m:sub>
                        </m:sSub>
                        <m:r>
                          <a:rPr lang="en-US">
                            <a:latin typeface="Cambria Math" panose="02040503050406030204" pitchFamily="18" charset="0"/>
                          </a:rPr>
                          <m:t>(</m:t>
                        </m:r>
                        <m:r>
                          <a:rPr lang="en-US" b="1" i="1">
                            <a:latin typeface="Cambria Math" panose="02040503050406030204" pitchFamily="18" charset="0"/>
                          </a:rPr>
                          <m:t>𝒓</m:t>
                        </m:r>
                        <m:r>
                          <a:rPr lang="en-US">
                            <a:latin typeface="Cambria Math" panose="02040503050406030204" pitchFamily="18" charset="0"/>
                          </a:rPr>
                          <m:t>,</m:t>
                        </m:r>
                        <m:r>
                          <a:rPr lang="en-US" b="1" i="1">
                            <a:latin typeface="Cambria Math" panose="02040503050406030204" pitchFamily="18" charset="0"/>
                          </a:rPr>
                          <m:t>𝒗</m:t>
                        </m:r>
                        <m:r>
                          <a:rPr lang="en-US">
                            <a:latin typeface="Cambria Math" panose="02040503050406030204" pitchFamily="18" charset="0"/>
                          </a:rPr>
                          <m:t>,</m:t>
                        </m:r>
                        <m:r>
                          <a:rPr lang="en-US" i="1">
                            <a:latin typeface="Cambria Math" panose="02040503050406030204" pitchFamily="18" charset="0"/>
                          </a:rPr>
                          <m:t>𝑡</m:t>
                        </m:r>
                      </m:e>
                    </m:d>
                  </m:oMath>
                </a14:m>
                <a:r>
                  <a:rPr lang="en-US" dirty="0"/>
                  <a:t> represents perturbations: e.g., spherical </a:t>
                </a:r>
                <a:br>
                  <a:rPr lang="en-US" dirty="0"/>
                </a:br>
                <a:r>
                  <a:rPr lang="en-US" dirty="0"/>
                  <a:t>harmonic gravity, drag, etc. (</a:t>
                </a:r>
                <a:r>
                  <a:rPr lang="en-US" b="1" i="1" dirty="0"/>
                  <a:t>More in Lecture 5</a:t>
                </a:r>
                <a:r>
                  <a:rPr lang="en-US" dirty="0"/>
                  <a:t>)</a:t>
                </a:r>
              </a:p>
              <a:p>
                <a:endParaRPr lang="en-US" sz="1000" dirty="0"/>
              </a:p>
              <a:p>
                <a:pPr>
                  <a:buFont typeface="Arial"/>
                  <a:buChar char="•"/>
                </a:pPr>
                <a:r>
                  <a:rPr lang="en-US" dirty="0"/>
                  <a:t> Given an initial position </a:t>
                </a:r>
                <a14:m>
                  <m:oMath xmlns:m="http://schemas.openxmlformats.org/officeDocument/2006/math">
                    <m:d>
                      <m:dPr>
                        <m:begChr m:val=""/>
                        <m:ctrlPr>
                          <a:rPr lang="en-US" i="1">
                            <a:latin typeface="Cambria Math" panose="02040503050406030204" pitchFamily="18" charset="0"/>
                          </a:rPr>
                        </m:ctrlPr>
                      </m:dPr>
                      <m:e>
                        <m:r>
                          <a:rPr lang="en-US" b="1" i="1">
                            <a:latin typeface="Cambria Math" panose="02040503050406030204" pitchFamily="18" charset="0"/>
                          </a:rPr>
                          <m:t>𝒓</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a:latin typeface="Cambria Math" panose="02040503050406030204" pitchFamily="18" charset="0"/>
                              </a:rPr>
                              <m:t>0</m:t>
                            </m:r>
                          </m:sub>
                        </m:sSub>
                      </m:e>
                    </m:d>
                  </m:oMath>
                </a14:m>
                <a:r>
                  <a:rPr lang="en-US" dirty="0"/>
                  <a:t> and velocity </a:t>
                </a:r>
                <a14:m>
                  <m:oMath xmlns:m="http://schemas.openxmlformats.org/officeDocument/2006/math">
                    <m:d>
                      <m:dPr>
                        <m:begChr m:val=""/>
                        <m:ctrlPr>
                          <a:rPr lang="en-US" i="1">
                            <a:latin typeface="Cambria Math" panose="02040503050406030204" pitchFamily="18" charset="0"/>
                          </a:rPr>
                        </m:ctrlPr>
                      </m:dPr>
                      <m:e>
                        <m:r>
                          <a:rPr lang="en-US" b="1" i="1">
                            <a:latin typeface="Cambria Math" panose="02040503050406030204" pitchFamily="18" charset="0"/>
                          </a:rPr>
                          <m:t>𝒗</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a:latin typeface="Cambria Math" panose="02040503050406030204" pitchFamily="18" charset="0"/>
                              </a:rPr>
                              <m:t>0</m:t>
                            </m:r>
                          </m:sub>
                        </m:sSub>
                      </m:e>
                    </m:d>
                  </m:oMath>
                </a14:m>
                <a:r>
                  <a:rPr lang="en-US" dirty="0"/>
                  <a:t> this </a:t>
                </a:r>
                <a:r>
                  <a:rPr lang="en-US" dirty="0" err="1"/>
                  <a:t>eqn</a:t>
                </a:r>
                <a:r>
                  <a:rPr lang="en-US" dirty="0"/>
                  <a:t> </a:t>
                </a:r>
              </a:p>
              <a:p>
                <a:r>
                  <a:rPr lang="en-US" dirty="0"/>
                  <a:t>may be solved numerically to compute </a:t>
                </a:r>
                <a14:m>
                  <m:oMath xmlns:m="http://schemas.openxmlformats.org/officeDocument/2006/math">
                    <m:d>
                      <m:dPr>
                        <m:begChr m:val=""/>
                        <m:ctrlPr>
                          <a:rPr lang="en-US" i="1">
                            <a:latin typeface="Cambria Math" panose="02040503050406030204" pitchFamily="18" charset="0"/>
                          </a:rPr>
                        </m:ctrlPr>
                      </m:dPr>
                      <m:e>
                        <m:r>
                          <a:rPr lang="en-US" b="1" i="1">
                            <a:latin typeface="Cambria Math" panose="02040503050406030204" pitchFamily="18" charset="0"/>
                          </a:rPr>
                          <m:t>𝒓</m:t>
                        </m:r>
                        <m:r>
                          <a:rPr lang="en-US">
                            <a:latin typeface="Cambria Math" panose="02040503050406030204" pitchFamily="18" charset="0"/>
                          </a:rPr>
                          <m:t>(</m:t>
                        </m:r>
                        <m:r>
                          <a:rPr lang="en-US" i="1">
                            <a:latin typeface="Cambria Math" panose="02040503050406030204" pitchFamily="18" charset="0"/>
                          </a:rPr>
                          <m:t>𝑡</m:t>
                        </m:r>
                      </m:e>
                    </m:d>
                  </m:oMath>
                </a14:m>
                <a:r>
                  <a:rPr lang="en-US" dirty="0"/>
                  <a:t> and</a:t>
                </a:r>
                <a14:m>
                  <m:oMath xmlns:m="http://schemas.openxmlformats.org/officeDocument/2006/math">
                    <m:d>
                      <m:dPr>
                        <m:begChr m:val=""/>
                        <m:ctrlPr>
                          <a:rPr lang="en-US" i="1">
                            <a:latin typeface="Cambria Math" panose="02040503050406030204" pitchFamily="18" charset="0"/>
                          </a:rPr>
                        </m:ctrlPr>
                      </m:dPr>
                      <m:e>
                        <m:r>
                          <a:rPr lang="en-US" b="1" i="1" smtClean="0">
                            <a:latin typeface="Cambria Math" panose="02040503050406030204" pitchFamily="18" charset="0"/>
                          </a:rPr>
                          <m:t> </m:t>
                        </m:r>
                        <m:r>
                          <a:rPr lang="en-US" b="1" i="1" smtClean="0">
                            <a:latin typeface="Cambria Math" panose="02040503050406030204" pitchFamily="18" charset="0"/>
                          </a:rPr>
                          <m:t>𝒗</m:t>
                        </m:r>
                        <m:r>
                          <a:rPr lang="en-US">
                            <a:latin typeface="Cambria Math" panose="02040503050406030204" pitchFamily="18" charset="0"/>
                          </a:rPr>
                          <m:t>(</m:t>
                        </m:r>
                        <m:r>
                          <a:rPr lang="en-US" i="1">
                            <a:latin typeface="Cambria Math" panose="02040503050406030204" pitchFamily="18" charset="0"/>
                          </a:rPr>
                          <m:t>𝑡</m:t>
                        </m:r>
                      </m:e>
                    </m:d>
                  </m:oMath>
                </a14:m>
                <a:r>
                  <a:rPr lang="en-US" dirty="0"/>
                  <a:t>.</a:t>
                </a:r>
              </a:p>
              <a:p>
                <a:endParaRPr lang="en-US" sz="1000" dirty="0"/>
              </a:p>
              <a:p>
                <a:pPr>
                  <a:buFont typeface="Arial"/>
                  <a:buChar char="•"/>
                </a:pPr>
                <a:r>
                  <a:rPr lang="en-US" dirty="0"/>
                  <a:t> A remarkably stable and efficient approach (compared to existing methods), a recursive, accelerated Picard method will be introduced that allows, on the k</a:t>
                </a:r>
                <a:r>
                  <a:rPr lang="en-US" baseline="30000" dirty="0"/>
                  <a:t>th</a:t>
                </a:r>
                <a:r>
                  <a:rPr lang="en-US" dirty="0"/>
                  <a:t> iteration, analytical integration of the RHS of </a:t>
                </a:r>
                <a:r>
                  <a:rPr lang="en-US" b="1" dirty="0">
                    <a:solidFill>
                      <a:srgbClr val="FF0000"/>
                    </a:solidFill>
                  </a:rPr>
                  <a:t>Eq. (1)</a:t>
                </a:r>
                <a:r>
                  <a:rPr lang="en-US" dirty="0"/>
                  <a:t> along the (k-1)</a:t>
                </a:r>
                <a:r>
                  <a:rPr lang="en-US" baseline="30000" dirty="0" err="1"/>
                  <a:t>th</a:t>
                </a:r>
                <a:r>
                  <a:rPr lang="en-US" baseline="30000" dirty="0"/>
                  <a:t> </a:t>
                </a:r>
                <a:r>
                  <a:rPr lang="en-US" dirty="0"/>
                  <a:t>path approximation.</a:t>
                </a:r>
              </a:p>
            </p:txBody>
          </p:sp>
        </mc:Choice>
        <mc:Fallback xmlns="">
          <p:sp>
            <p:nvSpPr>
              <p:cNvPr id="7" name="Rectangle 6"/>
              <p:cNvSpPr>
                <a:spLocks noRot="1" noChangeAspect="1" noMove="1" noResize="1" noEditPoints="1" noAdjustHandles="1" noChangeArrowheads="1" noChangeShapeType="1" noTextEdit="1"/>
              </p:cNvSpPr>
              <p:nvPr/>
            </p:nvSpPr>
            <p:spPr>
              <a:xfrm>
                <a:off x="107504" y="1071801"/>
                <a:ext cx="9036496" cy="5693866"/>
              </a:xfrm>
              <a:prstGeom prst="rect">
                <a:avLst/>
              </a:prstGeom>
              <a:blipFill rotWithShape="0">
                <a:blip r:embed="rId10"/>
                <a:stretch>
                  <a:fillRect l="-607" t="-642" b="-1285"/>
                </a:stretch>
              </a:blipFill>
            </p:spPr>
            <p:txBody>
              <a:bodyPr/>
              <a:lstStyle/>
              <a:p>
                <a:r>
                  <a:rPr lang="en-US">
                    <a:noFill/>
                  </a:rPr>
                  <a:t> </a:t>
                </a:r>
              </a:p>
            </p:txBody>
          </p:sp>
        </mc:Fallback>
      </mc:AlternateContent>
    </p:spTree>
    <p:extLst>
      <p:ext uri="{BB962C8B-B14F-4D97-AF65-F5344CB8AC3E}">
        <p14:creationId xmlns:p14="http://schemas.microsoft.com/office/powerpoint/2010/main" val="224520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0"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2"/>
                                        </p:tgtEl>
                                      </p:cBhvr>
                                    </p:cmd>
                                  </p:childTnLst>
                                </p:cTn>
                              </p:par>
                            </p:childTnLst>
                          </p:cTn>
                        </p:par>
                      </p:childTnLst>
                    </p:cTn>
                  </p:par>
                </p:childTnLst>
              </p:cTn>
              <p:nextCondLst>
                <p:cond evt="onClick" delay="0">
                  <p:tgtEl>
                    <p:spTgt spid="22"/>
                  </p:tgtEl>
                </p:cond>
              </p:nextCondLst>
            </p:seq>
            <p:video>
              <p:cMediaNode>
                <p:cTn id="12" fill="hold" display="0">
                  <p:stCondLst>
                    <p:cond delay="indefinite"/>
                  </p:stCondLst>
                  <p:endCondLst>
                    <p:cond evt="onNext" delay="0">
                      <p:tgtEl>
                        <p:sldTgt/>
                      </p:tgtEl>
                    </p:cond>
                    <p:cond evt="onPrev" delay="0">
                      <p:tgtEl>
                        <p:sldTgt/>
                      </p:tgtEl>
                    </p:cond>
                  </p:endCondLst>
                </p:cTn>
                <p:tgtEl>
                  <p:spTgt spid="2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2411760" y="5244786"/>
            <a:ext cx="4921250" cy="704494"/>
          </a:xfrm>
          <a:prstGeom prst="rect">
            <a:avLst/>
          </a:prstGeom>
        </p:spPr>
      </p:pic>
      <p:pic>
        <p:nvPicPr>
          <p:cNvPr id="22" name="Picture 21"/>
          <p:cNvPicPr>
            <a:picLocks noChangeAspect="1"/>
          </p:cNvPicPr>
          <p:nvPr/>
        </p:nvPicPr>
        <p:blipFill>
          <a:blip r:embed="rId4"/>
          <a:stretch>
            <a:fillRect/>
          </a:stretch>
        </p:blipFill>
        <p:spPr>
          <a:xfrm>
            <a:off x="3352800" y="2829206"/>
            <a:ext cx="2419350" cy="828394"/>
          </a:xfrm>
          <a:prstGeom prst="rect">
            <a:avLst/>
          </a:prstGeom>
        </p:spPr>
      </p:pic>
      <p:sp>
        <p:nvSpPr>
          <p:cNvPr id="7" name="Rectangle 6"/>
          <p:cNvSpPr/>
          <p:nvPr/>
        </p:nvSpPr>
        <p:spPr>
          <a:xfrm>
            <a:off x="192948" y="1071801"/>
            <a:ext cx="8798652" cy="4401205"/>
          </a:xfrm>
          <a:prstGeom prst="rect">
            <a:avLst/>
          </a:prstGeom>
        </p:spPr>
        <p:txBody>
          <a:bodyPr wrap="square">
            <a:spAutoFit/>
          </a:bodyPr>
          <a:lstStyle/>
          <a:p>
            <a:r>
              <a:rPr lang="en-US" b="1" dirty="0">
                <a:solidFill>
                  <a:srgbClr val="0000FF"/>
                </a:solidFill>
              </a:rPr>
              <a:t>How to approximate a function?</a:t>
            </a:r>
          </a:p>
          <a:p>
            <a:pPr>
              <a:buFont typeface="Arial"/>
              <a:buChar char="•"/>
            </a:pPr>
            <a:r>
              <a:rPr lang="en-US" dirty="0"/>
              <a:t> Approximating a function is done in a way the </a:t>
            </a:r>
            <a:r>
              <a:rPr lang="en-US" b="1" i="1" dirty="0"/>
              <a:t>minimizes SOME MEASURE of the error </a:t>
            </a:r>
            <a:r>
              <a:rPr lang="en-US" dirty="0"/>
              <a:t>(or residual) between the true and approximate functions.</a:t>
            </a:r>
          </a:p>
          <a:p>
            <a:endParaRPr lang="en-US" sz="1000" dirty="0"/>
          </a:p>
          <a:p>
            <a:r>
              <a:rPr lang="en-US" b="1" dirty="0">
                <a:solidFill>
                  <a:srgbClr val="0000FF"/>
                </a:solidFill>
              </a:rPr>
              <a:t>Approximation</a:t>
            </a:r>
            <a:endParaRPr lang="en-US" dirty="0"/>
          </a:p>
          <a:p>
            <a:pPr>
              <a:buFont typeface="Arial"/>
              <a:buChar char="•"/>
            </a:pPr>
            <a:r>
              <a:rPr lang="en-US" dirty="0"/>
              <a:t> The function, </a:t>
            </a:r>
            <a:r>
              <a:rPr lang="en-US" i="1" dirty="0">
                <a:latin typeface="Times New Roman" panose="02020603050405020304" pitchFamily="18" charset="0"/>
                <a:cs typeface="Times New Roman" panose="02020603050405020304" pitchFamily="18" charset="0"/>
              </a:rPr>
              <a:t>f</a:t>
            </a:r>
            <a:r>
              <a:rPr lang="en-US" dirty="0">
                <a:latin typeface="Times New Roman" panose="02020603050405020304" pitchFamily="18" charset="0"/>
                <a:cs typeface="Times New Roman" panose="02020603050405020304" pitchFamily="18" charset="0"/>
              </a:rPr>
              <a:t>(</a:t>
            </a:r>
            <a:r>
              <a:rPr lang="en-US" i="1" dirty="0"/>
              <a:t>ξ</a:t>
            </a:r>
            <a:r>
              <a:rPr lang="en-US" dirty="0">
                <a:latin typeface="Times New Roman" panose="02020603050405020304" pitchFamily="18" charset="0"/>
                <a:cs typeface="Times New Roman" panose="02020603050405020304" pitchFamily="18" charset="0"/>
              </a:rPr>
              <a:t>)</a:t>
            </a:r>
            <a:r>
              <a:rPr lang="en-US" dirty="0"/>
              <a:t>, is approximated by a sum of </a:t>
            </a:r>
            <a:r>
              <a:rPr lang="en-US" i="1" dirty="0">
                <a:latin typeface="Times New Roman" panose="02020603050405020304" pitchFamily="18" charset="0"/>
                <a:cs typeface="Times New Roman" panose="02020603050405020304" pitchFamily="18" charset="0"/>
              </a:rPr>
              <a:t>N</a:t>
            </a:r>
            <a:r>
              <a:rPr lang="en-US" dirty="0"/>
              <a:t>+</a:t>
            </a:r>
            <a:r>
              <a:rPr lang="en-US" dirty="0">
                <a:latin typeface="Times New Roman" panose="02020603050405020304" pitchFamily="18" charset="0"/>
                <a:cs typeface="Times New Roman" panose="02020603050405020304" pitchFamily="18" charset="0"/>
              </a:rPr>
              <a:t>1</a:t>
            </a:r>
            <a:r>
              <a:rPr lang="en-US" dirty="0"/>
              <a:t> polynomials basis functions                </a:t>
            </a:r>
            <a:r>
              <a:rPr lang="en-US" dirty="0">
                <a:latin typeface="Times New Roman" panose="02020603050405020304" pitchFamily="18" charset="0"/>
                <a:cs typeface="Times New Roman" panose="02020603050405020304" pitchFamily="18" charset="0"/>
              </a:rPr>
              <a:t>{</a:t>
            </a:r>
            <a:r>
              <a:rPr lang="en-US" i="1" dirty="0">
                <a:latin typeface="Symbol" panose="05050102010706020507" pitchFamily="18" charset="2"/>
                <a:cs typeface="Times New Roman" panose="02020603050405020304" pitchFamily="18" charset="0"/>
              </a:rPr>
              <a:t>f</a:t>
            </a:r>
            <a:r>
              <a:rPr lang="en-US" baseline="-25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a:t>
            </a:r>
            <a:r>
              <a:rPr lang="en-US" i="1" dirty="0"/>
              <a:t>ξ</a:t>
            </a:r>
            <a:r>
              <a:rPr lang="en-US" dirty="0">
                <a:latin typeface="Times New Roman" panose="02020603050405020304" pitchFamily="18" charset="0"/>
                <a:cs typeface="Times New Roman" panose="02020603050405020304" pitchFamily="18" charset="0"/>
              </a:rPr>
              <a:t>), </a:t>
            </a:r>
            <a:r>
              <a:rPr lang="en-US" i="1" dirty="0">
                <a:latin typeface="Symbol" panose="05050102010706020507" pitchFamily="18" charset="2"/>
                <a:cs typeface="Times New Roman" panose="02020603050405020304" pitchFamily="18" charset="0"/>
              </a:rPr>
              <a:t>f</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a:t>
            </a:r>
            <a:r>
              <a:rPr lang="en-US" i="1" dirty="0"/>
              <a:t>ξ</a:t>
            </a:r>
            <a:r>
              <a:rPr lang="en-US" dirty="0">
                <a:latin typeface="Times New Roman" panose="02020603050405020304" pitchFamily="18" charset="0"/>
                <a:cs typeface="Times New Roman" panose="02020603050405020304" pitchFamily="18" charset="0"/>
              </a:rPr>
              <a:t>), … ,</a:t>
            </a:r>
            <a:r>
              <a:rPr lang="en-US" i="1" dirty="0">
                <a:latin typeface="Symbol" panose="05050102010706020507" pitchFamily="18" charset="2"/>
                <a:cs typeface="Times New Roman" panose="02020603050405020304" pitchFamily="18" charset="0"/>
              </a:rPr>
              <a:t> </a:t>
            </a:r>
            <a:r>
              <a:rPr lang="en-US" i="1" dirty="0" err="1">
                <a:latin typeface="Symbol" panose="05050102010706020507" pitchFamily="18" charset="2"/>
                <a:cs typeface="Times New Roman" panose="02020603050405020304" pitchFamily="18" charset="0"/>
              </a:rPr>
              <a:t>f</a:t>
            </a:r>
            <a:r>
              <a:rPr lang="en-US" i="1" baseline="-25000" dirty="0" err="1">
                <a:latin typeface="Times New Roman" panose="02020603050405020304" pitchFamily="18" charset="0"/>
                <a:cs typeface="Times New Roman" panose="02020603050405020304" pitchFamily="18" charset="0"/>
              </a:rPr>
              <a:t>M</a:t>
            </a:r>
            <a:r>
              <a:rPr lang="en-US" dirty="0">
                <a:latin typeface="Times New Roman" panose="02020603050405020304" pitchFamily="18" charset="0"/>
                <a:cs typeface="Times New Roman" panose="02020603050405020304" pitchFamily="18" charset="0"/>
              </a:rPr>
              <a:t>(</a:t>
            </a:r>
            <a:r>
              <a:rPr lang="en-US" i="1" dirty="0"/>
              <a:t>ξ</a:t>
            </a:r>
            <a:r>
              <a:rPr lang="en-US" dirty="0">
                <a:latin typeface="Times New Roman" panose="02020603050405020304" pitchFamily="18" charset="0"/>
                <a:cs typeface="Times New Roman" panose="02020603050405020304" pitchFamily="18" charset="0"/>
              </a:rPr>
              <a:t>)}</a:t>
            </a:r>
            <a:r>
              <a:rPr lang="en-US" dirty="0"/>
              <a:t> as shown:</a:t>
            </a:r>
          </a:p>
          <a:p>
            <a:pPr>
              <a:buFont typeface="Arial"/>
              <a:buChar char="•"/>
            </a:pPr>
            <a:endParaRPr lang="en-US" dirty="0"/>
          </a:p>
          <a:p>
            <a:pPr>
              <a:buFont typeface="Arial"/>
              <a:buChar char="•"/>
            </a:pPr>
            <a:endParaRPr lang="en-US" dirty="0"/>
          </a:p>
          <a:p>
            <a:endParaRPr lang="en-US" dirty="0"/>
          </a:p>
          <a:p>
            <a:endParaRPr lang="en-US" dirty="0"/>
          </a:p>
          <a:p>
            <a:endParaRPr lang="en-US" sz="800" dirty="0"/>
          </a:p>
          <a:p>
            <a:r>
              <a:rPr lang="en-US" b="1" dirty="0">
                <a:solidFill>
                  <a:srgbClr val="0000FF"/>
                </a:solidFill>
              </a:rPr>
              <a:t>Residuals</a:t>
            </a:r>
            <a:endParaRPr lang="en-US" dirty="0"/>
          </a:p>
          <a:p>
            <a:pPr>
              <a:buFont typeface="Arial"/>
              <a:buChar char="•"/>
            </a:pPr>
            <a:r>
              <a:rPr lang="en-US" dirty="0"/>
              <a:t> The residual errors are simply the difference between the function computed at each of the </a:t>
            </a:r>
            <a:r>
              <a:rPr lang="en-US" i="1" dirty="0">
                <a:latin typeface="Times New Roman" panose="02020603050405020304" pitchFamily="18" charset="0"/>
                <a:cs typeface="Times New Roman" panose="02020603050405020304" pitchFamily="18" charset="0"/>
              </a:rPr>
              <a:t>M</a:t>
            </a:r>
            <a:r>
              <a:rPr lang="en-US" dirty="0"/>
              <a:t>+</a:t>
            </a:r>
            <a:r>
              <a:rPr lang="en-US" dirty="0">
                <a:latin typeface="Times New Roman" panose="02020603050405020304" pitchFamily="18" charset="0"/>
                <a:cs typeface="Times New Roman" panose="02020603050405020304" pitchFamily="18" charset="0"/>
              </a:rPr>
              <a:t>1</a:t>
            </a:r>
            <a:r>
              <a:rPr lang="en-US" dirty="0"/>
              <a:t> nodes and the approximated values (for specified </a:t>
            </a:r>
            <a:r>
              <a:rPr lang="en-US" i="1" dirty="0">
                <a:latin typeface="Times New Roman" panose="02020603050405020304" pitchFamily="18" charset="0"/>
                <a:cs typeface="Times New Roman" panose="02020603050405020304" pitchFamily="18" charset="0"/>
              </a:rPr>
              <a:t>N</a:t>
            </a:r>
            <a:r>
              <a:rPr lang="en-US" dirty="0"/>
              <a:t> and basis function the residuals are a function only of the coefficients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a</a:t>
            </a:r>
            <a:r>
              <a:rPr lang="en-US" baseline="-25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a</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a:t>
            </a:r>
            <a:r>
              <a:rPr lang="en-US" i="1" dirty="0">
                <a:latin typeface="Symbol" panose="05050102010706020507" pitchFamily="18" charset="2"/>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a</a:t>
            </a:r>
            <a:r>
              <a:rPr lang="en-US" i="1" baseline="-25000" dirty="0" err="1">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a:t>
            </a:r>
            <a:r>
              <a:rPr lang="en-US" dirty="0"/>
              <a:t>):</a:t>
            </a:r>
          </a:p>
        </p:txBody>
      </p:sp>
      <p:pic>
        <p:nvPicPr>
          <p:cNvPr id="8" name="Picture 7" descr="TAMU_Aero_Logo.png"/>
          <p:cNvPicPr>
            <a:picLocks noChangeAspect="1"/>
          </p:cNvPicPr>
          <p:nvPr/>
        </p:nvPicPr>
        <p:blipFill>
          <a:blip r:embed="rId5"/>
          <a:stretch>
            <a:fillRect/>
          </a:stretch>
        </p:blipFill>
        <p:spPr>
          <a:xfrm>
            <a:off x="0" y="-7813"/>
            <a:ext cx="9144000" cy="998413"/>
          </a:xfrm>
          <a:prstGeom prst="rect">
            <a:avLst/>
          </a:prstGeom>
        </p:spPr>
      </p:pic>
      <p:sp>
        <p:nvSpPr>
          <p:cNvPr id="33" name="Rectangle 32"/>
          <p:cNvSpPr/>
          <p:nvPr/>
        </p:nvSpPr>
        <p:spPr>
          <a:xfrm>
            <a:off x="-36512" y="54868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APPROXIMATION  AND RESIDUAL ERRORS</a:t>
            </a:r>
            <a:endParaRPr lang="en-US" sz="2000" b="1" dirty="0">
              <a:solidFill>
                <a:srgbClr val="FFFFFF"/>
              </a:solidFill>
            </a:endParaRPr>
          </a:p>
        </p:txBody>
      </p:sp>
      <p:sp>
        <p:nvSpPr>
          <p:cNvPr id="23" name="Slide Number Placeholder 16"/>
          <p:cNvSpPr txBox="1">
            <a:spLocks/>
          </p:cNvSpPr>
          <p:nvPr/>
        </p:nvSpPr>
        <p:spPr>
          <a:xfrm>
            <a:off x="6934200" y="6520259"/>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cxnSp>
        <p:nvCxnSpPr>
          <p:cNvPr id="20" name="Straight Arrow Connector 19"/>
          <p:cNvCxnSpPr/>
          <p:nvPr/>
        </p:nvCxnSpPr>
        <p:spPr>
          <a:xfrm flipH="1" flipV="1">
            <a:off x="4878389" y="3429001"/>
            <a:ext cx="413693" cy="341338"/>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5436096" y="3501008"/>
            <a:ext cx="661485" cy="156592"/>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4572000" y="3694968"/>
            <a:ext cx="2006942" cy="861774"/>
          </a:xfrm>
          <a:prstGeom prst="rect">
            <a:avLst/>
          </a:prstGeom>
        </p:spPr>
        <p:txBody>
          <a:bodyPr wrap="none">
            <a:spAutoFit/>
          </a:bodyPr>
          <a:lstStyle/>
          <a:p>
            <a:pPr algn="ctr"/>
            <a:r>
              <a:rPr lang="en-US" b="1" dirty="0"/>
              <a:t>Coefficients</a:t>
            </a:r>
          </a:p>
          <a:p>
            <a:pPr algn="ctr"/>
            <a:r>
              <a:rPr lang="en-US" sz="1400" dirty="0"/>
              <a:t>(</a:t>
            </a:r>
            <a:r>
              <a:rPr lang="en-US" sz="1400" b="1" dirty="0" err="1">
                <a:solidFill>
                  <a:srgbClr val="0000FF"/>
                </a:solidFill>
              </a:rPr>
              <a:t>Chebyshev</a:t>
            </a:r>
            <a:r>
              <a:rPr lang="en-US" sz="1400" b="1" dirty="0">
                <a:solidFill>
                  <a:srgbClr val="0000FF"/>
                </a:solidFill>
              </a:rPr>
              <a:t> Coefficients</a:t>
            </a:r>
            <a:r>
              <a:rPr lang="en-US" sz="1400" dirty="0"/>
              <a:t>)</a:t>
            </a:r>
          </a:p>
          <a:p>
            <a:pPr algn="ctr"/>
            <a:endParaRPr lang="en-US" b="1" dirty="0"/>
          </a:p>
        </p:txBody>
      </p:sp>
      <p:sp>
        <p:nvSpPr>
          <p:cNvPr id="29" name="Rectangle 28"/>
          <p:cNvSpPr/>
          <p:nvPr/>
        </p:nvSpPr>
        <p:spPr>
          <a:xfrm>
            <a:off x="6097581" y="3276272"/>
            <a:ext cx="2394438" cy="584775"/>
          </a:xfrm>
          <a:prstGeom prst="rect">
            <a:avLst/>
          </a:prstGeom>
        </p:spPr>
        <p:txBody>
          <a:bodyPr wrap="none">
            <a:spAutoFit/>
          </a:bodyPr>
          <a:lstStyle/>
          <a:p>
            <a:pPr algn="ctr"/>
            <a:r>
              <a:rPr lang="en-US" b="1" dirty="0"/>
              <a:t>Basis Function </a:t>
            </a:r>
          </a:p>
          <a:p>
            <a:pPr algn="ctr"/>
            <a:r>
              <a:rPr lang="en-US" sz="1400" dirty="0"/>
              <a:t>(e.g., </a:t>
            </a:r>
            <a:r>
              <a:rPr lang="en-US" sz="1400" b="1" dirty="0" err="1">
                <a:solidFill>
                  <a:srgbClr val="0000FF"/>
                </a:solidFill>
              </a:rPr>
              <a:t>Chebyshev</a:t>
            </a:r>
            <a:r>
              <a:rPr lang="en-US" sz="1400" b="1" dirty="0">
                <a:solidFill>
                  <a:srgbClr val="0000FF"/>
                </a:solidFill>
              </a:rPr>
              <a:t> Polynomials</a:t>
            </a:r>
            <a:r>
              <a:rPr lang="en-US" sz="1400" dirty="0"/>
              <a:t>)</a:t>
            </a:r>
          </a:p>
        </p:txBody>
      </p:sp>
      <p:sp>
        <p:nvSpPr>
          <p:cNvPr id="31" name="Rectangle 30"/>
          <p:cNvSpPr/>
          <p:nvPr/>
        </p:nvSpPr>
        <p:spPr>
          <a:xfrm>
            <a:off x="1215192" y="6047184"/>
            <a:ext cx="994608" cy="369332"/>
          </a:xfrm>
          <a:prstGeom prst="rect">
            <a:avLst/>
          </a:prstGeom>
        </p:spPr>
        <p:txBody>
          <a:bodyPr wrap="none">
            <a:spAutoFit/>
          </a:bodyPr>
          <a:lstStyle/>
          <a:p>
            <a:r>
              <a:rPr lang="en-US" b="1" dirty="0"/>
              <a:t>Residual</a:t>
            </a:r>
          </a:p>
        </p:txBody>
      </p:sp>
      <p:cxnSp>
        <p:nvCxnSpPr>
          <p:cNvPr id="32" name="Straight Arrow Connector 31"/>
          <p:cNvCxnSpPr/>
          <p:nvPr/>
        </p:nvCxnSpPr>
        <p:spPr>
          <a:xfrm flipV="1">
            <a:off x="1835696" y="5692824"/>
            <a:ext cx="526504" cy="423921"/>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3224995" y="5764832"/>
            <a:ext cx="2" cy="351913"/>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2362200" y="6047184"/>
            <a:ext cx="2006303" cy="646331"/>
          </a:xfrm>
          <a:prstGeom prst="rect">
            <a:avLst/>
          </a:prstGeom>
        </p:spPr>
        <p:txBody>
          <a:bodyPr wrap="none">
            <a:spAutoFit/>
          </a:bodyPr>
          <a:lstStyle/>
          <a:p>
            <a:pPr algn="ctr"/>
            <a:r>
              <a:rPr lang="en-US" b="1" dirty="0"/>
              <a:t>Function Evaluated </a:t>
            </a:r>
          </a:p>
          <a:p>
            <a:pPr algn="ctr"/>
            <a:r>
              <a:rPr lang="en-US" b="1" dirty="0"/>
              <a:t>at Sample Points</a:t>
            </a:r>
          </a:p>
        </p:txBody>
      </p:sp>
      <p:sp>
        <p:nvSpPr>
          <p:cNvPr id="38" name="Rectangle 37"/>
          <p:cNvSpPr/>
          <p:nvPr/>
        </p:nvSpPr>
        <p:spPr>
          <a:xfrm>
            <a:off x="5695867" y="5972145"/>
            <a:ext cx="3460691" cy="584775"/>
          </a:xfrm>
          <a:prstGeom prst="rect">
            <a:avLst/>
          </a:prstGeom>
        </p:spPr>
        <p:txBody>
          <a:bodyPr wrap="none">
            <a:spAutoFit/>
          </a:bodyPr>
          <a:lstStyle/>
          <a:p>
            <a:pPr algn="ctr"/>
            <a:r>
              <a:rPr lang="en-US" b="1" dirty="0"/>
              <a:t>Discrete Sample Points (Nodes)</a:t>
            </a:r>
          </a:p>
          <a:p>
            <a:pPr algn="ctr"/>
            <a:r>
              <a:rPr lang="en-US" sz="1400" b="1" dirty="0"/>
              <a:t>(e.g., </a:t>
            </a:r>
            <a:r>
              <a:rPr lang="en-US" sz="1400" b="1" dirty="0">
                <a:solidFill>
                  <a:srgbClr val="0000FF"/>
                </a:solidFill>
              </a:rPr>
              <a:t>Cosine Sampling or Uniform Sampling</a:t>
            </a:r>
            <a:r>
              <a:rPr lang="en-US" sz="1400" b="1" dirty="0"/>
              <a:t>)</a:t>
            </a:r>
          </a:p>
        </p:txBody>
      </p:sp>
      <p:pic>
        <p:nvPicPr>
          <p:cNvPr id="24" name="Picture 23"/>
          <p:cNvPicPr>
            <a:picLocks noChangeAspect="1"/>
          </p:cNvPicPr>
          <p:nvPr/>
        </p:nvPicPr>
        <p:blipFill>
          <a:blip r:embed="rId6"/>
          <a:stretch>
            <a:fillRect/>
          </a:stretch>
        </p:blipFill>
        <p:spPr>
          <a:xfrm>
            <a:off x="6712871" y="5839225"/>
            <a:ext cx="1171497" cy="226862"/>
          </a:xfrm>
          <a:prstGeom prst="rect">
            <a:avLst/>
          </a:prstGeom>
        </p:spPr>
      </p:pic>
      <p:sp>
        <p:nvSpPr>
          <p:cNvPr id="25" name="TextBox 24"/>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p:cNvSpPr/>
              <p:nvPr/>
            </p:nvSpPr>
            <p:spPr>
              <a:xfrm>
                <a:off x="1" y="1071801"/>
                <a:ext cx="9143999" cy="5645135"/>
              </a:xfrm>
              <a:prstGeom prst="rect">
                <a:avLst/>
              </a:prstGeom>
            </p:spPr>
            <p:txBody>
              <a:bodyPr wrap="square">
                <a:spAutoFit/>
              </a:bodyPr>
              <a:lstStyle/>
              <a:p>
                <a:r>
                  <a:rPr lang="en-US" b="1" dirty="0">
                    <a:solidFill>
                      <a:srgbClr val="0000FF"/>
                    </a:solidFill>
                  </a:rPr>
                  <a:t>Vector Matrix Form</a:t>
                </a:r>
              </a:p>
              <a:p>
                <a:endParaRPr lang="en-US" sz="400" b="1" dirty="0">
                  <a:solidFill>
                    <a:srgbClr val="0000FF"/>
                  </a:solidFill>
                </a:endParaRPr>
              </a:p>
              <a:p>
                <a:pPr>
                  <a:buFont typeface="Arial"/>
                  <a:buChar char="•"/>
                </a:pPr>
                <a:r>
                  <a:rPr lang="en-US" dirty="0"/>
                  <a:t> Approximating a function is frequently done in a way that </a:t>
                </a:r>
                <a:r>
                  <a:rPr lang="en-US" b="1" i="1" dirty="0"/>
                  <a:t>minimizes a chosen norm of the residual error </a:t>
                </a:r>
                <a:r>
                  <a:rPr lang="en-US" b="1" i="1" dirty="0">
                    <a:latin typeface="Times New Roman" panose="02020603050405020304" pitchFamily="18" charset="0"/>
                    <a:cs typeface="Times New Roman" panose="02020603050405020304" pitchFamily="18" charset="0"/>
                  </a:rPr>
                  <a:t>r</a:t>
                </a:r>
                <a:r>
                  <a:rPr lang="en-US" dirty="0"/>
                  <a:t> between the true and approximate functions.</a:t>
                </a:r>
              </a:p>
              <a:p>
                <a:r>
                  <a:rPr lang="en-US" dirty="0"/>
                  <a:t>                                                                                                               (2)</a:t>
                </a:r>
              </a:p>
              <a:p>
                <a:pPr>
                  <a:buFont typeface="Arial"/>
                  <a:buChar char="•"/>
                </a:pPr>
                <a:endParaRPr lang="en-US" dirty="0"/>
              </a:p>
              <a:p>
                <a:pPr>
                  <a:buFont typeface="Arial"/>
                  <a:buChar char="•"/>
                </a:pPr>
                <a:endParaRPr lang="en-US" dirty="0"/>
              </a:p>
              <a:p>
                <a:pPr>
                  <a:buFont typeface="Arial"/>
                  <a:buChar char="•"/>
                </a:pPr>
                <a:endParaRPr lang="en-US" dirty="0"/>
              </a:p>
              <a:p>
                <a:pPr>
                  <a:buFont typeface="Arial"/>
                  <a:buChar char="•"/>
                </a:pPr>
                <a:endParaRPr lang="en-US" dirty="0"/>
              </a:p>
              <a:p>
                <a:endParaRPr lang="en-US" sz="1000" dirty="0"/>
              </a:p>
              <a:p>
                <a:endParaRPr lang="en-US" sz="1000" dirty="0"/>
              </a:p>
              <a:p>
                <a:endParaRPr lang="en-US" sz="1000" dirty="0"/>
              </a:p>
              <a:p>
                <a:endParaRPr lang="en-US" sz="1000" dirty="0"/>
              </a:p>
              <a:p>
                <a:r>
                  <a:rPr lang="en-US" b="1" dirty="0">
                    <a:solidFill>
                      <a:srgbClr val="0000FF"/>
                    </a:solidFill>
                  </a:rPr>
                  <a:t>Least Squares Approximation</a:t>
                </a:r>
              </a:p>
              <a:p>
                <a:endParaRPr lang="en-US" sz="400" b="1" dirty="0">
                  <a:solidFill>
                    <a:srgbClr val="0000FF"/>
                  </a:solidFill>
                </a:endParaRPr>
              </a:p>
              <a:p>
                <a:pPr>
                  <a:buFont typeface="Arial"/>
                  <a:buChar char="•"/>
                </a:pPr>
                <a:r>
                  <a:rPr lang="en-US" dirty="0">
                    <a:solidFill>
                      <a:srgbClr val="000000"/>
                    </a:solidFill>
                  </a:rPr>
                  <a:t> Consider the usual linear equation </a:t>
                </a:r>
                <a14:m>
                  <m:oMath xmlns:m="http://schemas.openxmlformats.org/officeDocument/2006/math">
                    <m:r>
                      <a:rPr lang="en-US" b="1" i="1" smtClean="0">
                        <a:solidFill>
                          <a:srgbClr val="000000"/>
                        </a:solidFill>
                        <a:latin typeface="Cambria Math" panose="02040503050406030204" pitchFamily="18" charset="0"/>
                      </a:rPr>
                      <m:t>𝒃</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𝐴</m:t>
                    </m:r>
                    <m:r>
                      <a:rPr lang="en-US" b="1" i="1" smtClean="0">
                        <a:solidFill>
                          <a:srgbClr val="000000"/>
                        </a:solidFill>
                        <a:latin typeface="Cambria Math" panose="02040503050406030204" pitchFamily="18" charset="0"/>
                      </a:rPr>
                      <m:t>𝒙</m:t>
                    </m:r>
                    <m:r>
                      <a:rPr lang="en-US" b="0" i="0" smtClean="0">
                        <a:solidFill>
                          <a:srgbClr val="000000"/>
                        </a:solidFill>
                        <a:latin typeface="Cambria Math" panose="02040503050406030204" pitchFamily="18" charset="0"/>
                      </a:rPr>
                      <m:t>. </m:t>
                    </m:r>
                  </m:oMath>
                </a14:m>
                <a:r>
                  <a:rPr lang="en-US" dirty="0">
                    <a:solidFill>
                      <a:srgbClr val="000000"/>
                    </a:solidFill>
                  </a:rPr>
                  <a:t> Solving this equation for </a:t>
                </a:r>
                <a14:m>
                  <m:oMath xmlns:m="http://schemas.openxmlformats.org/officeDocument/2006/math">
                    <m:r>
                      <a:rPr lang="en-US" b="1" i="1">
                        <a:solidFill>
                          <a:srgbClr val="000000"/>
                        </a:solidFill>
                        <a:latin typeface="Cambria Math" panose="02040503050406030204" pitchFamily="18" charset="0"/>
                      </a:rPr>
                      <m:t>𝒙</m:t>
                    </m:r>
                  </m:oMath>
                </a14:m>
                <a:r>
                  <a:rPr lang="en-US" dirty="0">
                    <a:solidFill>
                      <a:srgbClr val="000000"/>
                    </a:solidFill>
                  </a:rPr>
                  <a:t> is a standard problem in linear algebra; there may be a </a:t>
                </a:r>
                <a:r>
                  <a:rPr lang="en-US" b="1" i="1" dirty="0">
                    <a:solidFill>
                      <a:srgbClr val="000000"/>
                    </a:solidFill>
                  </a:rPr>
                  <a:t>unique solution </a:t>
                </a:r>
                <a:r>
                  <a:rPr lang="en-US" dirty="0">
                    <a:solidFill>
                      <a:srgbClr val="000000"/>
                    </a:solidFill>
                  </a:rPr>
                  <a:t>for </a:t>
                </a:r>
                <a14:m>
                  <m:oMath xmlns:m="http://schemas.openxmlformats.org/officeDocument/2006/math">
                    <m:r>
                      <a:rPr lang="en-US" b="1" i="1">
                        <a:solidFill>
                          <a:srgbClr val="000000"/>
                        </a:solidFill>
                        <a:latin typeface="Cambria Math" panose="02040503050406030204" pitchFamily="18" charset="0"/>
                      </a:rPr>
                      <m:t>𝒙</m:t>
                    </m:r>
                  </m:oMath>
                </a14:m>
                <a:r>
                  <a:rPr lang="en-US" dirty="0">
                    <a:solidFill>
                      <a:srgbClr val="000000"/>
                    </a:solidFill>
                  </a:rPr>
                  <a:t>, an </a:t>
                </a:r>
                <a:r>
                  <a:rPr lang="en-US" b="1" i="1" dirty="0">
                    <a:solidFill>
                      <a:srgbClr val="000000"/>
                    </a:solidFill>
                  </a:rPr>
                  <a:t>infinity of solutions</a:t>
                </a:r>
                <a:r>
                  <a:rPr lang="en-US" dirty="0">
                    <a:solidFill>
                      <a:srgbClr val="000000"/>
                    </a:solidFill>
                  </a:rPr>
                  <a:t>, or </a:t>
                </a:r>
                <a:r>
                  <a:rPr lang="en-US" b="1" i="1" dirty="0">
                    <a:solidFill>
                      <a:srgbClr val="000000"/>
                    </a:solidFill>
                  </a:rPr>
                  <a:t>no exact solution</a:t>
                </a:r>
                <a:r>
                  <a:rPr lang="en-US" dirty="0">
                    <a:solidFill>
                      <a:srgbClr val="000000"/>
                    </a:solidFill>
                  </a:rPr>
                  <a:t>, depending on the dimensions and rank of </a:t>
                </a:r>
                <a14:m>
                  <m:oMath xmlns:m="http://schemas.openxmlformats.org/officeDocument/2006/math">
                    <m:r>
                      <a:rPr lang="en-US" i="1">
                        <a:solidFill>
                          <a:srgbClr val="000000"/>
                        </a:solidFill>
                        <a:latin typeface="Cambria Math" panose="02040503050406030204" pitchFamily="18" charset="0"/>
                      </a:rPr>
                      <m:t>𝐴</m:t>
                    </m:r>
                    <m:r>
                      <a:rPr lang="en-US" b="0" i="1" smtClean="0">
                        <a:solidFill>
                          <a:srgbClr val="000000"/>
                        </a:solidFill>
                        <a:latin typeface="Cambria Math" panose="02040503050406030204" pitchFamily="18" charset="0"/>
                      </a:rPr>
                      <m:t>.</m:t>
                    </m:r>
                  </m:oMath>
                </a14:m>
                <a:r>
                  <a:rPr lang="en-US" dirty="0">
                    <a:solidFill>
                      <a:srgbClr val="000000"/>
                    </a:solidFill>
                  </a:rPr>
                  <a:t>   </a:t>
                </a:r>
              </a:p>
              <a:p>
                <a:endParaRPr lang="en-US" sz="1000" dirty="0">
                  <a:solidFill>
                    <a:srgbClr val="000000"/>
                  </a:solidFill>
                </a:endParaRPr>
              </a:p>
              <a:p>
                <a:pPr>
                  <a:buFont typeface="Arial"/>
                  <a:buChar char="•"/>
                </a:pPr>
                <a:r>
                  <a:rPr lang="en-US" dirty="0">
                    <a:solidFill>
                      <a:srgbClr val="000000"/>
                    </a:solidFill>
                  </a:rPr>
                  <a:t> For the over determined case (the number of </a:t>
                </a:r>
                <a:r>
                  <a:rPr lang="en-US" dirty="0" err="1">
                    <a:solidFill>
                      <a:srgbClr val="000000"/>
                    </a:solidFill>
                  </a:rPr>
                  <a:t>eqs</a:t>
                </a:r>
                <a:r>
                  <a:rPr lang="en-US" dirty="0">
                    <a:solidFill>
                      <a:srgbClr val="000000"/>
                    </a:solidFill>
                  </a:rPr>
                  <a:t> exceeds the number of unknowns), we expect no exact solution, in which case, the classical approach is to find </a:t>
                </a:r>
                <a14:m>
                  <m:oMath xmlns:m="http://schemas.openxmlformats.org/officeDocument/2006/math">
                    <m:r>
                      <a:rPr lang="en-US" b="1" i="1">
                        <a:solidFill>
                          <a:srgbClr val="000000"/>
                        </a:solidFill>
                        <a:latin typeface="Cambria Math" panose="02040503050406030204" pitchFamily="18" charset="0"/>
                      </a:rPr>
                      <m:t>𝒙</m:t>
                    </m:r>
                  </m:oMath>
                </a14:m>
                <a:r>
                  <a:rPr lang="en-US" dirty="0">
                    <a:solidFill>
                      <a:srgbClr val="000000"/>
                    </a:solidFill>
                  </a:rPr>
                  <a:t> to minimize </a:t>
                </a:r>
                <a14:m>
                  <m:oMath xmlns:m="http://schemas.openxmlformats.org/officeDocument/2006/math">
                    <m:r>
                      <a:rPr lang="en-US" b="0" i="1" smtClean="0">
                        <a:solidFill>
                          <a:srgbClr val="000000"/>
                        </a:solidFill>
                        <a:latin typeface="Cambria Math" panose="02040503050406030204" pitchFamily="18" charset="0"/>
                      </a:rPr>
                      <m:t>𝐽</m:t>
                    </m:r>
                    <m:r>
                      <a:rPr lang="en-US" i="1">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2</m:t>
                        </m:r>
                      </m:den>
                    </m:f>
                    <m:r>
                      <a:rPr lang="en-US" b="1" i="1" smtClean="0">
                        <a:solidFill>
                          <a:srgbClr val="000000"/>
                        </a:solidFill>
                        <a:latin typeface="Cambria Math" panose="02040503050406030204" pitchFamily="18" charset="0"/>
                      </a:rPr>
                      <m:t>𝒆</m:t>
                    </m:r>
                    <m:r>
                      <m:rPr>
                        <m:sty m:val="p"/>
                      </m:rPr>
                      <a:rPr lang="en-US" b="0" i="0" baseline="30000" smtClean="0">
                        <a:solidFill>
                          <a:srgbClr val="000000"/>
                        </a:solidFill>
                        <a:latin typeface="Cambria Math" panose="02040503050406030204" pitchFamily="18" charset="0"/>
                      </a:rPr>
                      <m:t>T</m:t>
                    </m:r>
                    <m:r>
                      <a:rPr lang="en-US" b="1" i="1" smtClean="0">
                        <a:solidFill>
                          <a:srgbClr val="000000"/>
                        </a:solidFill>
                        <a:latin typeface="Cambria Math" panose="02040503050406030204" pitchFamily="18" charset="0"/>
                      </a:rPr>
                      <m:t>𝒆</m:t>
                    </m:r>
                  </m:oMath>
                </a14:m>
                <a:r>
                  <a:rPr lang="en-US" dirty="0">
                    <a:solidFill>
                      <a:srgbClr val="000000"/>
                    </a:solidFill>
                  </a:rPr>
                  <a:t>; the sum of square of the residual error </a:t>
                </a:r>
                <a14:m>
                  <m:oMath xmlns:m="http://schemas.openxmlformats.org/officeDocument/2006/math">
                    <m:r>
                      <a:rPr lang="en-US" b="1" i="1" smtClean="0">
                        <a:solidFill>
                          <a:srgbClr val="000000"/>
                        </a:solidFill>
                        <a:latin typeface="Cambria Math" panose="02040503050406030204" pitchFamily="18" charset="0"/>
                      </a:rPr>
                      <m:t>𝒆</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𝒃</m:t>
                    </m:r>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𝐴</m:t>
                    </m:r>
                    <m:r>
                      <a:rPr lang="en-US" b="1" i="1">
                        <a:solidFill>
                          <a:srgbClr val="000000"/>
                        </a:solidFill>
                        <a:latin typeface="Cambria Math" panose="02040503050406030204" pitchFamily="18" charset="0"/>
                      </a:rPr>
                      <m:t>𝒙</m:t>
                    </m:r>
                  </m:oMath>
                </a14:m>
                <a:r>
                  <a:rPr lang="en-US" dirty="0">
                    <a:solidFill>
                      <a:srgbClr val="000000"/>
                    </a:solidFill>
                  </a:rPr>
                  <a:t>.  By analogy, </a:t>
                </a:r>
                <a:r>
                  <a:rPr lang="en-US" b="1" dirty="0">
                    <a:solidFill>
                      <a:srgbClr val="FF0000"/>
                    </a:solidFill>
                  </a:rPr>
                  <a:t>Eq. (2)</a:t>
                </a:r>
                <a:r>
                  <a:rPr lang="en-US" dirty="0">
                    <a:solidFill>
                      <a:srgbClr val="000000"/>
                    </a:solidFill>
                  </a:rPr>
                  <a:t>  invites us to minimize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r>
                      <a:rPr lang="en-US" b="1" i="1" smtClean="0">
                        <a:solidFill>
                          <a:srgbClr val="000000"/>
                        </a:solidFill>
                        <a:latin typeface="Cambria Math" panose="02040503050406030204" pitchFamily="18" charset="0"/>
                      </a:rPr>
                      <m:t>𝒓</m:t>
                    </m:r>
                    <m:r>
                      <m:rPr>
                        <m:sty m:val="p"/>
                      </m:rPr>
                      <a:rPr lang="en-US" baseline="30000">
                        <a:solidFill>
                          <a:srgbClr val="000000"/>
                        </a:solidFill>
                        <a:latin typeface="Cambria Math" panose="02040503050406030204" pitchFamily="18" charset="0"/>
                      </a:rPr>
                      <m:t>T</m:t>
                    </m:r>
                    <m:r>
                      <a:rPr lang="en-US" b="1" i="1" smtClean="0">
                        <a:solidFill>
                          <a:srgbClr val="000000"/>
                        </a:solidFill>
                        <a:latin typeface="Cambria Math" panose="02040503050406030204" pitchFamily="18" charset="0"/>
                      </a:rPr>
                      <m:t>𝒓</m:t>
                    </m:r>
                    <m:r>
                      <a:rPr lang="en-US" b="1" i="1" smtClean="0">
                        <a:solidFill>
                          <a:srgbClr val="000000"/>
                        </a:solidFill>
                        <a:latin typeface="Cambria Math" panose="02040503050406030204" pitchFamily="18" charset="0"/>
                      </a:rPr>
                      <m:t> </m:t>
                    </m:r>
                  </m:oMath>
                </a14:m>
                <a:r>
                  <a:rPr lang="en-US" dirty="0">
                    <a:solidFill>
                      <a:srgbClr val="000000"/>
                    </a:solidFill>
                  </a:rPr>
                  <a:t>to estimate </a:t>
                </a:r>
                <a14:m>
                  <m:oMath xmlns:m="http://schemas.openxmlformats.org/officeDocument/2006/math">
                    <m:r>
                      <a:rPr lang="en-US" b="1" i="1" smtClean="0">
                        <a:solidFill>
                          <a:srgbClr val="000000"/>
                        </a:solidFill>
                        <a:latin typeface="Cambria Math" panose="02040503050406030204" pitchFamily="18" charset="0"/>
                      </a:rPr>
                      <m:t>𝒂</m:t>
                    </m:r>
                  </m:oMath>
                </a14:m>
                <a:r>
                  <a:rPr lang="en-US" dirty="0">
                    <a:solidFill>
                      <a:srgbClr val="000000"/>
                    </a:solidFill>
                  </a:rPr>
                  <a:t>.</a:t>
                </a:r>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 y="1071801"/>
                <a:ext cx="9143999" cy="5645135"/>
              </a:xfrm>
              <a:prstGeom prst="rect">
                <a:avLst/>
              </a:prstGeom>
              <a:blipFill rotWithShape="0">
                <a:blip r:embed="rId3"/>
                <a:stretch>
                  <a:fillRect l="-533" t="-648" r="-600"/>
                </a:stretch>
              </a:blipFill>
            </p:spPr>
            <p:txBody>
              <a:bodyPr/>
              <a:lstStyle/>
              <a:p>
                <a:r>
                  <a:rPr lang="en-US">
                    <a:noFill/>
                  </a:rPr>
                  <a:t> </a:t>
                </a:r>
              </a:p>
            </p:txBody>
          </p:sp>
        </mc:Fallback>
      </mc:AlternateContent>
      <p:pic>
        <p:nvPicPr>
          <p:cNvPr id="8" name="Picture 7" descr="TAMU_Aero_Logo.png"/>
          <p:cNvPicPr>
            <a:picLocks noChangeAspect="1"/>
          </p:cNvPicPr>
          <p:nvPr/>
        </p:nvPicPr>
        <p:blipFill>
          <a:blip r:embed="rId4"/>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VECTOR  MATRIX  &amp;  LEAST SQUARES</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pic>
        <p:nvPicPr>
          <p:cNvPr id="25" name="Picture 24"/>
          <p:cNvPicPr>
            <a:picLocks noChangeAspect="1"/>
          </p:cNvPicPr>
          <p:nvPr/>
        </p:nvPicPr>
        <p:blipFill>
          <a:blip r:embed="rId5"/>
          <a:stretch>
            <a:fillRect/>
          </a:stretch>
        </p:blipFill>
        <p:spPr>
          <a:xfrm>
            <a:off x="3707904" y="1988840"/>
            <a:ext cx="1600200" cy="459463"/>
          </a:xfrm>
          <a:prstGeom prst="rect">
            <a:avLst/>
          </a:prstGeom>
          <a:ln w="38100">
            <a:solidFill>
              <a:srgbClr val="FF0000"/>
            </a:solidFill>
          </a:ln>
        </p:spPr>
      </p:pic>
      <p:pic>
        <p:nvPicPr>
          <p:cNvPr id="10" name="Picture 9"/>
          <p:cNvPicPr>
            <a:picLocks noChangeAspect="1"/>
          </p:cNvPicPr>
          <p:nvPr/>
        </p:nvPicPr>
        <p:blipFill>
          <a:blip r:embed="rId6"/>
          <a:stretch>
            <a:fillRect/>
          </a:stretch>
        </p:blipFill>
        <p:spPr>
          <a:xfrm>
            <a:off x="1115616" y="2564904"/>
            <a:ext cx="7045920" cy="1347752"/>
          </a:xfrm>
          <a:prstGeom prst="rect">
            <a:avLst/>
          </a:prstGeom>
        </p:spPr>
      </p:pic>
      <p:sp>
        <p:nvSpPr>
          <p:cNvPr id="11" name="TextBox 10"/>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AMU_Aero_Logo.png"/>
          <p:cNvPicPr>
            <a:picLocks noChangeAspect="1"/>
          </p:cNvPicPr>
          <p:nvPr/>
        </p:nvPicPr>
        <p:blipFill>
          <a:blip r:embed="rId4"/>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LEAST  SQUARES  APPROXIMATION</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25" name="Rectangle 24"/>
              <p:cNvSpPr/>
              <p:nvPr/>
            </p:nvSpPr>
            <p:spPr>
              <a:xfrm>
                <a:off x="192948" y="1085969"/>
                <a:ext cx="8798652" cy="8506881"/>
              </a:xfrm>
              <a:prstGeom prst="rect">
                <a:avLst/>
              </a:prstGeom>
            </p:spPr>
            <p:txBody>
              <a:bodyPr wrap="square">
                <a:spAutoFit/>
              </a:bodyPr>
              <a:lstStyle/>
              <a:p>
                <a:r>
                  <a:rPr lang="en-US" sz="2000" b="1" dirty="0">
                    <a:solidFill>
                      <a:srgbClr val="0000FF"/>
                    </a:solidFill>
                  </a:rPr>
                  <a:t>Error / Residuals</a:t>
                </a:r>
              </a:p>
              <a:p>
                <a:endParaRPr lang="en-US" sz="1000" b="1" dirty="0">
                  <a:solidFill>
                    <a:srgbClr val="0000FF"/>
                  </a:solidFill>
                </a:endParaRPr>
              </a:p>
              <a:p>
                <a:pPr>
                  <a:buFont typeface="Arial"/>
                  <a:buChar char="•"/>
                </a:pPr>
                <a:r>
                  <a:rPr lang="en-US" sz="2000" dirty="0">
                    <a:solidFill>
                      <a:srgbClr val="000000"/>
                    </a:solidFill>
                  </a:rPr>
                  <a:t> Starting with                   the </a:t>
                </a:r>
                <a:r>
                  <a:rPr lang="en-US" sz="2000" b="1" i="1" dirty="0">
                    <a:solidFill>
                      <a:srgbClr val="000000"/>
                    </a:solidFill>
                  </a:rPr>
                  <a:t>error</a:t>
                </a:r>
                <a:r>
                  <a:rPr lang="en-US" sz="2000" dirty="0">
                    <a:solidFill>
                      <a:srgbClr val="000000"/>
                    </a:solidFill>
                  </a:rPr>
                  <a:t> (</a:t>
                </a:r>
                <a:r>
                  <a:rPr lang="en-US" sz="2000" b="1" i="1" dirty="0">
                    <a:solidFill>
                      <a:srgbClr val="000000"/>
                    </a:solidFill>
                    <a:latin typeface="Times New Roman" panose="02020603050405020304" pitchFamily="18" charset="0"/>
                    <a:cs typeface="Times New Roman" panose="02020603050405020304" pitchFamily="18" charset="0"/>
                  </a:rPr>
                  <a:t>e</a:t>
                </a:r>
                <a:r>
                  <a:rPr lang="en-US" sz="2000" dirty="0">
                    <a:solidFill>
                      <a:srgbClr val="000000"/>
                    </a:solidFill>
                  </a:rPr>
                  <a:t>) that we seek to minimize is given by</a:t>
                </a:r>
              </a:p>
              <a:p>
                <a:endParaRPr lang="en-US" sz="1000" dirty="0">
                  <a:solidFill>
                    <a:srgbClr val="000000"/>
                  </a:solidFill>
                </a:endParaRPr>
              </a:p>
              <a:p>
                <a:r>
                  <a:rPr lang="en-US" sz="2000" b="1" dirty="0">
                    <a:solidFill>
                      <a:srgbClr val="0000FF"/>
                    </a:solidFill>
                  </a:rPr>
                  <a:t>Cost Function</a:t>
                </a:r>
              </a:p>
              <a:p>
                <a:endParaRPr lang="en-US" sz="1000" dirty="0">
                  <a:solidFill>
                    <a:srgbClr val="000000"/>
                  </a:solidFill>
                </a:endParaRPr>
              </a:p>
              <a:p>
                <a:pPr>
                  <a:buFont typeface="Arial"/>
                  <a:buChar char="•"/>
                </a:pPr>
                <a:r>
                  <a:rPr lang="en-US" sz="2000" dirty="0">
                    <a:solidFill>
                      <a:srgbClr val="000000"/>
                    </a:solidFill>
                  </a:rPr>
                  <a:t> The</a:t>
                </a:r>
                <a:r>
                  <a:rPr lang="en-US" sz="2000" dirty="0"/>
                  <a:t> cost function ( </a:t>
                </a:r>
                <a:r>
                  <a:rPr lang="en-US" sz="2000" i="1" dirty="0">
                    <a:solidFill>
                      <a:srgbClr val="000000"/>
                    </a:solidFill>
                    <a:latin typeface="Times New Roman" panose="02020603050405020304" pitchFamily="18" charset="0"/>
                    <a:cs typeface="Times New Roman" panose="02020603050405020304" pitchFamily="18" charset="0"/>
                  </a:rPr>
                  <a:t>J </a:t>
                </a:r>
                <a:r>
                  <a:rPr lang="en-US" sz="2000" dirty="0">
                    <a:solidFill>
                      <a:srgbClr val="000000"/>
                    </a:solidFill>
                  </a:rPr>
                  <a:t>) measures the fit quality is</a:t>
                </a:r>
              </a:p>
              <a:p>
                <a:endParaRPr lang="en-US" sz="1000" dirty="0">
                  <a:solidFill>
                    <a:srgbClr val="000000"/>
                  </a:solidFill>
                </a:endParaRPr>
              </a:p>
              <a:p>
                <a:r>
                  <a:rPr lang="en-US" sz="2000" b="1" dirty="0">
                    <a:solidFill>
                      <a:srgbClr val="0000FF"/>
                    </a:solidFill>
                  </a:rPr>
                  <a:t>Minimization of</a:t>
                </a:r>
                <a14:m>
                  <m:oMath xmlns:m="http://schemas.openxmlformats.org/officeDocument/2006/math">
                    <m:r>
                      <a:rPr lang="en-US" sz="2000" b="1" i="1" smtClean="0">
                        <a:solidFill>
                          <a:srgbClr val="0000FF"/>
                        </a:solidFill>
                        <a:latin typeface="Cambria Math" panose="02040503050406030204" pitchFamily="18" charset="0"/>
                      </a:rPr>
                      <m:t>  </m:t>
                    </m:r>
                    <m:r>
                      <a:rPr lang="en-US" sz="2000" b="1" i="1" smtClean="0">
                        <a:solidFill>
                          <a:srgbClr val="0000FF"/>
                        </a:solidFill>
                        <a:latin typeface="Cambria Math" panose="02040503050406030204" pitchFamily="18" charset="0"/>
                      </a:rPr>
                      <m:t>𝑱</m:t>
                    </m:r>
                    <m:r>
                      <a:rPr lang="en-US" sz="2000" b="1" i="1" smtClean="0">
                        <a:solidFill>
                          <a:srgbClr val="0000FF"/>
                        </a:solidFill>
                        <a:latin typeface="Cambria Math" panose="02040503050406030204" pitchFamily="18" charset="0"/>
                      </a:rPr>
                      <m:t>=</m:t>
                    </m:r>
                    <m:f>
                      <m:fPr>
                        <m:ctrlPr>
                          <a:rPr lang="el-GR" sz="2000" b="1" i="1" smtClean="0">
                            <a:solidFill>
                              <a:srgbClr val="0000FF"/>
                            </a:solidFill>
                            <a:latin typeface="Cambria Math" panose="02040503050406030204" pitchFamily="18" charset="0"/>
                          </a:rPr>
                        </m:ctrlPr>
                      </m:fPr>
                      <m:num>
                        <m:r>
                          <a:rPr lang="en-US" sz="2000" b="1" i="1" smtClean="0">
                            <a:solidFill>
                              <a:srgbClr val="0000FF"/>
                            </a:solidFill>
                            <a:latin typeface="Cambria Math" panose="02040503050406030204" pitchFamily="18" charset="0"/>
                          </a:rPr>
                          <m:t>𝟏</m:t>
                        </m:r>
                      </m:num>
                      <m:den>
                        <m:r>
                          <a:rPr lang="el-GR" sz="2000" b="1" i="1" smtClean="0">
                            <a:solidFill>
                              <a:srgbClr val="0000FF"/>
                            </a:solidFill>
                            <a:latin typeface="Cambria Math" panose="02040503050406030204" pitchFamily="18" charset="0"/>
                          </a:rPr>
                          <m:t>𝟐</m:t>
                        </m:r>
                      </m:den>
                    </m:f>
                    <m:sSup>
                      <m:sSupPr>
                        <m:ctrlPr>
                          <a:rPr lang="en-US" sz="2000" b="1" i="1" dirty="0" smtClean="0">
                            <a:solidFill>
                              <a:srgbClr val="0000FF"/>
                            </a:solidFill>
                            <a:latin typeface="Cambria Math" panose="02040503050406030204" pitchFamily="18" charset="0"/>
                          </a:rPr>
                        </m:ctrlPr>
                      </m:sSupPr>
                      <m:e>
                        <m:r>
                          <a:rPr lang="en-US" sz="2000" b="1" i="1" dirty="0" smtClean="0">
                            <a:solidFill>
                              <a:srgbClr val="0000FF"/>
                            </a:solidFill>
                            <a:latin typeface="Cambria Math" panose="02040503050406030204" pitchFamily="18" charset="0"/>
                          </a:rPr>
                          <m:t>𝒆</m:t>
                        </m:r>
                      </m:e>
                      <m:sup>
                        <m:r>
                          <m:rPr>
                            <m:sty m:val="p"/>
                          </m:rPr>
                          <a:rPr lang="en-US" sz="2000" b="0" i="0" dirty="0" smtClean="0">
                            <a:solidFill>
                              <a:srgbClr val="0000FF"/>
                            </a:solidFill>
                            <a:latin typeface="Cambria Math" panose="02040503050406030204" pitchFamily="18" charset="0"/>
                          </a:rPr>
                          <m:t>T</m:t>
                        </m:r>
                      </m:sup>
                    </m:sSup>
                    <m:r>
                      <a:rPr lang="en-US" sz="2000" b="1" i="1" dirty="0">
                        <a:solidFill>
                          <a:srgbClr val="0000FF"/>
                        </a:solidFill>
                        <a:latin typeface="Cambria Math" panose="02040503050406030204" pitchFamily="18" charset="0"/>
                      </a:rPr>
                      <m:t>𝒆</m:t>
                    </m:r>
                    <m:r>
                      <a:rPr lang="en-US" sz="2000" b="1" i="1" dirty="0" smtClean="0">
                        <a:solidFill>
                          <a:srgbClr val="0000FF"/>
                        </a:solidFill>
                        <a:latin typeface="Cambria Math" panose="02040503050406030204" pitchFamily="18" charset="0"/>
                      </a:rPr>
                      <m:t>:</m:t>
                    </m:r>
                    <m:r>
                      <a:rPr lang="en-US" sz="2000" b="0" i="0" dirty="0" smtClean="0">
                        <a:solidFill>
                          <a:srgbClr val="0000FF"/>
                        </a:solidFill>
                        <a:latin typeface="Cambria Math" panose="02040503050406030204" pitchFamily="18" charset="0"/>
                      </a:rPr>
                      <m:t>  </m:t>
                    </m:r>
                  </m:oMath>
                </a14:m>
                <a:r>
                  <a:rPr lang="en-US" sz="2000" dirty="0">
                    <a:solidFill>
                      <a:srgbClr val="000000"/>
                    </a:solidFill>
                  </a:rPr>
                  <a:t>To  find the judicious </a:t>
                </a:r>
                <a14:m>
                  <m:oMath xmlns:m="http://schemas.openxmlformats.org/officeDocument/2006/math">
                    <m:r>
                      <a:rPr lang="en-US" sz="2000" b="1" i="1" dirty="0" smtClean="0">
                        <a:solidFill>
                          <a:schemeClr val="tx1"/>
                        </a:solidFill>
                        <a:latin typeface="Cambria Math" panose="02040503050406030204" pitchFamily="18" charset="0"/>
                      </a:rPr>
                      <m:t>𝒙</m:t>
                    </m:r>
                    <m:r>
                      <a:rPr lang="en-US" sz="2000" b="0" i="0" dirty="0" smtClean="0">
                        <a:solidFill>
                          <a:schemeClr val="tx1"/>
                        </a:solidFill>
                        <a:latin typeface="Cambria Math" panose="02040503050406030204" pitchFamily="18" charset="0"/>
                      </a:rPr>
                      <m:t>,</m:t>
                    </m:r>
                  </m:oMath>
                </a14:m>
                <a:r>
                  <a:rPr lang="en-US" sz="2000" dirty="0"/>
                  <a:t>  we e</a:t>
                </a:r>
                <a:r>
                  <a:rPr lang="en-US" sz="2000" dirty="0">
                    <a:solidFill>
                      <a:srgbClr val="000000"/>
                    </a:solidFill>
                  </a:rPr>
                  <a:t>xpand </a:t>
                </a:r>
                <a:r>
                  <a:rPr lang="en-US" sz="2000" i="1" dirty="0">
                    <a:solidFill>
                      <a:srgbClr val="000000"/>
                    </a:solidFill>
                    <a:latin typeface="Times New Roman" panose="02020603050405020304" pitchFamily="18" charset="0"/>
                    <a:cs typeface="Times New Roman" panose="02020603050405020304" pitchFamily="18" charset="0"/>
                  </a:rPr>
                  <a:t>J</a:t>
                </a:r>
                <a:r>
                  <a:rPr lang="en-US" sz="2000" dirty="0">
                    <a:solidFill>
                      <a:srgbClr val="000000"/>
                    </a:solidFill>
                  </a:rPr>
                  <a:t> and simplify to</a:t>
                </a: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r>
                  <a:rPr lang="en-US" sz="2000" dirty="0">
                    <a:solidFill>
                      <a:srgbClr val="000000"/>
                    </a:solidFill>
                  </a:rPr>
                  <a:t>   The necessary conditions are:</a:t>
                </a:r>
              </a:p>
              <a:p>
                <a:r>
                  <a:rPr lang="en-US" sz="2000" dirty="0">
                    <a:solidFill>
                      <a:srgbClr val="000000"/>
                    </a:solidFill>
                  </a:rPr>
                  <a:t>   </a:t>
                </a:r>
              </a:p>
              <a:p>
                <a:r>
                  <a:rPr lang="en-US" sz="2000" dirty="0">
                    <a:solidFill>
                      <a:srgbClr val="000000"/>
                    </a:solidFill>
                  </a:rPr>
                  <a:t>   The sufficient condition is:   The matrix </a:t>
                </a:r>
                <a14:m>
                  <m:oMath xmlns:m="http://schemas.openxmlformats.org/officeDocument/2006/math">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𝐴</m:t>
                        </m:r>
                      </m:e>
                      <m:sup>
                        <m:r>
                          <a:rPr lang="en-US" sz="2000" b="0" i="1" smtClean="0">
                            <a:solidFill>
                              <a:srgbClr val="000000"/>
                            </a:solidFill>
                            <a:latin typeface="Cambria Math" panose="02040503050406030204" pitchFamily="18" charset="0"/>
                          </a:rPr>
                          <m:t>𝑇</m:t>
                        </m:r>
                      </m:sup>
                    </m:sSup>
                    <m:r>
                      <a:rPr lang="en-US" sz="2000" i="1">
                        <a:solidFill>
                          <a:srgbClr val="000000"/>
                        </a:solidFill>
                        <a:latin typeface="Cambria Math" panose="02040503050406030204" pitchFamily="18" charset="0"/>
                      </a:rPr>
                      <m:t>𝐴</m:t>
                    </m:r>
                  </m:oMath>
                </a14:m>
                <a:r>
                  <a:rPr lang="en-US" sz="2000" dirty="0">
                    <a:solidFill>
                      <a:srgbClr val="000000"/>
                    </a:solidFill>
                  </a:rPr>
                  <a:t>  must be positive definite.</a:t>
                </a:r>
              </a:p>
              <a:p>
                <a:endParaRPr lang="en-US" sz="1000" dirty="0">
                  <a:solidFill>
                    <a:srgbClr val="000000"/>
                  </a:solidFill>
                </a:endParaRPr>
              </a:p>
              <a:p>
                <a:pPr>
                  <a:buFont typeface="Arial"/>
                  <a:buChar char="•"/>
                </a:pPr>
                <a:r>
                  <a:rPr lang="en-US" sz="2000" dirty="0">
                    <a:solidFill>
                      <a:srgbClr val="000000"/>
                    </a:solidFill>
                  </a:rPr>
                  <a:t> The </a:t>
                </a:r>
                <a:r>
                  <a:rPr lang="en-US" sz="2000" b="1" i="1" dirty="0">
                    <a:solidFill>
                      <a:srgbClr val="000000"/>
                    </a:solidFill>
                  </a:rPr>
                  <a:t>normal equations</a:t>
                </a:r>
                <a:r>
                  <a:rPr lang="en-US" sz="2000" dirty="0">
                    <a:solidFill>
                      <a:srgbClr val="000000"/>
                    </a:solidFill>
                  </a:rPr>
                  <a:t>, </a:t>
                </a:r>
                <a:r>
                  <a:rPr lang="en-US" sz="2000" b="1" dirty="0" err="1">
                    <a:solidFill>
                      <a:srgbClr val="FF0000"/>
                    </a:solidFill>
                  </a:rPr>
                  <a:t>Eqs</a:t>
                </a:r>
                <a:r>
                  <a:rPr lang="en-US" sz="2000" b="1" dirty="0">
                    <a:solidFill>
                      <a:srgbClr val="FF0000"/>
                    </a:solidFill>
                  </a:rPr>
                  <a:t> </a:t>
                </a:r>
                <a:r>
                  <a:rPr lang="en-US" sz="2000" b="1" dirty="0">
                    <a:solidFill>
                      <a:srgbClr val="FF0000"/>
                    </a:solidFill>
                    <a:latin typeface="Times New Roman" panose="02020603050405020304" pitchFamily="18" charset="0"/>
                    <a:cs typeface="Times New Roman" panose="02020603050405020304" pitchFamily="18" charset="0"/>
                  </a:rPr>
                  <a:t>(3)</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a:solidFill>
                      <a:srgbClr val="000000"/>
                    </a:solidFill>
                  </a:rPr>
                  <a:t>can be solved for </a:t>
                </a:r>
                <a14:m>
                  <m:oMath xmlns:m="http://schemas.openxmlformats.org/officeDocument/2006/math">
                    <m:r>
                      <a:rPr lang="en-US" sz="2000" b="1" i="1" dirty="0">
                        <a:latin typeface="Cambria Math" panose="02040503050406030204" pitchFamily="18" charset="0"/>
                      </a:rPr>
                      <m:t>𝒙</m:t>
                    </m:r>
                  </m:oMath>
                </a14:m>
                <a:r>
                  <a:rPr lang="en-US" sz="2000" dirty="0">
                    <a:solidFill>
                      <a:srgbClr val="000000"/>
                    </a:solidFill>
                  </a:rPr>
                  <a:t> via a variety of ways, including </a:t>
                </a:r>
                <a:br>
                  <a:rPr lang="en-US" sz="2000" dirty="0">
                    <a:solidFill>
                      <a:srgbClr val="000000"/>
                    </a:solidFill>
                  </a:rPr>
                </a:br>
                <a:r>
                  <a:rPr lang="en-US" sz="2000" dirty="0">
                    <a:solidFill>
                      <a:srgbClr val="000000"/>
                    </a:solidFill>
                  </a:rPr>
                  <a:t>   “brute fore inversion” (or we can use the QR, SVD, or related algorithms) as </a:t>
                </a:r>
                <a:br>
                  <a:rPr lang="en-US" sz="2000" dirty="0">
                    <a:solidFill>
                      <a:srgbClr val="000000"/>
                    </a:solidFill>
                  </a:rPr>
                </a:br>
                <a:endParaRPr lang="en-US" sz="1200" dirty="0">
                  <a:solidFill>
                    <a:srgbClr val="000000"/>
                  </a:solidFill>
                </a:endParaRPr>
              </a:p>
              <a:p>
                <a:r>
                  <a:rPr lang="en-US" sz="1600" b="1" dirty="0"/>
                  <a:t>                                                                       or, with a weight matrix:</a:t>
                </a:r>
                <a:endParaRPr lang="en-US" sz="2000" dirty="0"/>
              </a:p>
              <a:p>
                <a:pPr>
                  <a:buFont typeface="Arial"/>
                  <a:buChar char="•"/>
                </a:pPr>
                <a:endParaRPr lang="en-US" sz="2000" dirty="0"/>
              </a:p>
              <a:p>
                <a:pPr>
                  <a:buFont typeface="Arial"/>
                  <a:buChar char="•"/>
                </a:pPr>
                <a:endParaRPr lang="en-US" sz="2000" dirty="0"/>
              </a:p>
              <a:p>
                <a:pPr>
                  <a:buFont typeface="Arial"/>
                  <a:buChar char="•"/>
                </a:pPr>
                <a:endParaRPr lang="en-US" sz="2000" dirty="0"/>
              </a:p>
              <a:p>
                <a:pPr>
                  <a:buFont typeface="Arial"/>
                  <a:buChar char="•"/>
                </a:pPr>
                <a:endParaRPr lang="en-US" sz="2000" dirty="0"/>
              </a:p>
              <a:p>
                <a:pPr>
                  <a:buFont typeface="Arial"/>
                  <a:buChar char="•"/>
                </a:pPr>
                <a:endParaRPr lang="en-US" sz="2000" dirty="0"/>
              </a:p>
              <a:p>
                <a:pPr>
                  <a:buFont typeface="Arial"/>
                  <a:buChar char="•"/>
                </a:pPr>
                <a:endParaRPr lang="en-US" sz="2000" dirty="0"/>
              </a:p>
              <a:p>
                <a:pPr>
                  <a:buFont typeface="Arial"/>
                  <a:buChar char="•"/>
                </a:pPr>
                <a:endParaRPr lang="en-US" sz="2000" dirty="0"/>
              </a:p>
              <a:p>
                <a:endParaRPr lang="en-US" sz="2000" dirty="0"/>
              </a:p>
              <a:p>
                <a:endParaRPr lang="en-US" sz="1000" dirty="0"/>
              </a:p>
              <a:p>
                <a:endParaRPr lang="en-US" sz="1000" dirty="0"/>
              </a:p>
            </p:txBody>
          </p:sp>
        </mc:Choice>
        <mc:Fallback xmlns="">
          <p:sp>
            <p:nvSpPr>
              <p:cNvPr id="25" name="Rectangle 24"/>
              <p:cNvSpPr>
                <a:spLocks noRot="1" noChangeAspect="1" noMove="1" noResize="1" noEditPoints="1" noAdjustHandles="1" noChangeArrowheads="1" noChangeShapeType="1" noTextEdit="1"/>
              </p:cNvSpPr>
              <p:nvPr/>
            </p:nvSpPr>
            <p:spPr>
              <a:xfrm>
                <a:off x="192948" y="1085969"/>
                <a:ext cx="8798652" cy="8506881"/>
              </a:xfrm>
              <a:prstGeom prst="rect">
                <a:avLst/>
              </a:prstGeom>
              <a:blipFill rotWithShape="0">
                <a:blip r:embed="rId5"/>
                <a:stretch>
                  <a:fillRect l="-762" t="-358"/>
                </a:stretch>
              </a:blipFill>
            </p:spPr>
            <p:txBody>
              <a:bodyPr/>
              <a:lstStyle/>
              <a:p>
                <a:r>
                  <a:rPr lang="en-US">
                    <a:noFill/>
                  </a:rPr>
                  <a:t> </a:t>
                </a:r>
              </a:p>
            </p:txBody>
          </p:sp>
        </mc:Fallback>
      </mc:AlternateContent>
      <p:pic>
        <p:nvPicPr>
          <p:cNvPr id="26" name="Picture 25"/>
          <p:cNvPicPr>
            <a:picLocks noChangeAspect="1"/>
          </p:cNvPicPr>
          <p:nvPr/>
        </p:nvPicPr>
        <p:blipFill>
          <a:blip r:embed="rId6"/>
          <a:stretch>
            <a:fillRect/>
          </a:stretch>
        </p:blipFill>
        <p:spPr>
          <a:xfrm>
            <a:off x="1752600" y="1600200"/>
            <a:ext cx="1066800" cy="369824"/>
          </a:xfrm>
          <a:prstGeom prst="rect">
            <a:avLst/>
          </a:prstGeom>
        </p:spPr>
      </p:pic>
      <p:pic>
        <p:nvPicPr>
          <p:cNvPr id="27" name="Picture 26"/>
          <p:cNvPicPr>
            <a:picLocks noChangeAspect="1"/>
          </p:cNvPicPr>
          <p:nvPr/>
        </p:nvPicPr>
        <p:blipFill>
          <a:blip r:embed="rId7"/>
          <a:stretch>
            <a:fillRect/>
          </a:stretch>
        </p:blipFill>
        <p:spPr>
          <a:xfrm>
            <a:off x="7639051" y="1524000"/>
            <a:ext cx="1352549" cy="444500"/>
          </a:xfrm>
          <a:prstGeom prst="rect">
            <a:avLst/>
          </a:prstGeom>
        </p:spPr>
      </p:pic>
      <p:pic>
        <p:nvPicPr>
          <p:cNvPr id="28" name="Picture 27"/>
          <p:cNvPicPr>
            <a:picLocks noChangeAspect="1"/>
          </p:cNvPicPr>
          <p:nvPr/>
        </p:nvPicPr>
        <p:blipFill>
          <a:blip r:embed="rId8"/>
          <a:stretch>
            <a:fillRect/>
          </a:stretch>
        </p:blipFill>
        <p:spPr>
          <a:xfrm>
            <a:off x="5436096" y="2368082"/>
            <a:ext cx="3600400" cy="646524"/>
          </a:xfrm>
          <a:prstGeom prst="rect">
            <a:avLst/>
          </a:prstGeom>
        </p:spPr>
      </p:pic>
      <p:pic>
        <p:nvPicPr>
          <p:cNvPr id="30" name="Picture 29"/>
          <p:cNvPicPr>
            <a:picLocks noChangeAspect="1"/>
          </p:cNvPicPr>
          <p:nvPr/>
        </p:nvPicPr>
        <p:blipFill>
          <a:blip r:embed="rId9"/>
          <a:stretch>
            <a:fillRect/>
          </a:stretch>
        </p:blipFill>
        <p:spPr>
          <a:xfrm>
            <a:off x="1835696" y="3429000"/>
            <a:ext cx="3575051" cy="702729"/>
          </a:xfrm>
          <a:prstGeom prst="rect">
            <a:avLst/>
          </a:prstGeom>
        </p:spPr>
      </p:pic>
      <p:pic>
        <p:nvPicPr>
          <p:cNvPr id="34" name="Picture 33"/>
          <p:cNvPicPr>
            <a:picLocks noChangeAspect="1"/>
          </p:cNvPicPr>
          <p:nvPr/>
        </p:nvPicPr>
        <p:blipFill>
          <a:blip r:embed="rId10"/>
          <a:srcRect r="3571" b="12954"/>
          <a:stretch>
            <a:fillRect/>
          </a:stretch>
        </p:blipFill>
        <p:spPr>
          <a:xfrm>
            <a:off x="958977" y="6021288"/>
            <a:ext cx="2057400" cy="490013"/>
          </a:xfrm>
          <a:prstGeom prst="rect">
            <a:avLst/>
          </a:prstGeom>
        </p:spPr>
      </p:pic>
      <p:pic>
        <p:nvPicPr>
          <p:cNvPr id="35" name="Picture 34"/>
          <p:cNvPicPr>
            <a:picLocks noChangeAspect="1"/>
          </p:cNvPicPr>
          <p:nvPr/>
        </p:nvPicPr>
        <p:blipFill>
          <a:blip r:embed="rId11"/>
          <a:stretch>
            <a:fillRect/>
          </a:stretch>
        </p:blipFill>
        <p:spPr>
          <a:xfrm>
            <a:off x="6030794" y="6064675"/>
            <a:ext cx="2501646" cy="490013"/>
          </a:xfrm>
          <a:prstGeom prst="rect">
            <a:avLst/>
          </a:prstGeom>
        </p:spPr>
      </p:pic>
      <p:sp>
        <p:nvSpPr>
          <p:cNvPr id="15" name="TextBox 14"/>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graphicFrame>
        <p:nvGraphicFramePr>
          <p:cNvPr id="2" name="Object 1"/>
          <p:cNvGraphicFramePr>
            <a:graphicFrameLocks noChangeAspect="1"/>
          </p:cNvGraphicFramePr>
          <p:nvPr>
            <p:extLst>
              <p:ext uri="{D42A27DB-BD31-4B8C-83A1-F6EECF244321}">
                <p14:modId xmlns:p14="http://schemas.microsoft.com/office/powerpoint/2010/main" val="1855844223"/>
              </p:ext>
            </p:extLst>
          </p:nvPr>
        </p:nvGraphicFramePr>
        <p:xfrm>
          <a:off x="3651250" y="4154488"/>
          <a:ext cx="5181600" cy="685800"/>
        </p:xfrm>
        <a:graphic>
          <a:graphicData uri="http://schemas.openxmlformats.org/presentationml/2006/ole">
            <mc:AlternateContent xmlns:mc="http://schemas.openxmlformats.org/markup-compatibility/2006">
              <mc:Choice xmlns:v="urn:schemas-microsoft-com:vml" Requires="v">
                <p:oleObj spid="_x0000_s15431" name="Equation" r:id="rId12" imgW="2971800" imgH="393480" progId="Equation.DSMT4">
                  <p:embed/>
                </p:oleObj>
              </mc:Choice>
              <mc:Fallback>
                <p:oleObj name="Equation" r:id="rId12" imgW="2971800" imgH="393480" progId="Equation.DSMT4">
                  <p:embed/>
                  <p:pic>
                    <p:nvPicPr>
                      <p:cNvPr id="0" name=""/>
                      <p:cNvPicPr/>
                      <p:nvPr/>
                    </p:nvPicPr>
                    <p:blipFill>
                      <a:blip r:embed="rId13"/>
                      <a:stretch>
                        <a:fillRect/>
                      </a:stretch>
                    </p:blipFill>
                    <p:spPr>
                      <a:xfrm>
                        <a:off x="3651250" y="4154488"/>
                        <a:ext cx="5181600" cy="685800"/>
                      </a:xfrm>
                      <a:prstGeom prst="rect">
                        <a:avLst/>
                      </a:prstGeom>
                    </p:spPr>
                  </p:pic>
                </p:oleObj>
              </mc:Fallback>
            </mc:AlternateContent>
          </a:graphicData>
        </a:graphic>
      </p:graphicFrame>
      <p:sp>
        <p:nvSpPr>
          <p:cNvPr id="3" name="Rectangle 2"/>
          <p:cNvSpPr/>
          <p:nvPr/>
        </p:nvSpPr>
        <p:spPr>
          <a:xfrm>
            <a:off x="6861101" y="4293096"/>
            <a:ext cx="1454224" cy="36004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p:cNvSpPr/>
              <p:nvPr/>
            </p:nvSpPr>
            <p:spPr>
              <a:xfrm>
                <a:off x="107504" y="1071801"/>
                <a:ext cx="8928992" cy="5535939"/>
              </a:xfrm>
              <a:prstGeom prst="rect">
                <a:avLst/>
              </a:prstGeom>
            </p:spPr>
            <p:txBody>
              <a:bodyPr wrap="square">
                <a:spAutoFit/>
              </a:bodyPr>
              <a:lstStyle/>
              <a:p>
                <a:r>
                  <a:rPr lang="en-US" b="1" dirty="0">
                    <a:solidFill>
                      <a:srgbClr val="0000FF"/>
                    </a:solidFill>
                  </a:rPr>
                  <a:t>From the previous slide…</a:t>
                </a:r>
                <a:endParaRPr lang="en-US" b="1" dirty="0"/>
              </a:p>
              <a:p>
                <a:endParaRPr lang="en-US" dirty="0"/>
              </a:p>
              <a:p>
                <a:pPr>
                  <a:buFont typeface="Arial"/>
                  <a:buChar char="•"/>
                </a:pPr>
                <a:r>
                  <a:rPr lang="en-US" dirty="0"/>
                  <a:t> Consistent with the above, minimization of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r>
                      <a:rPr lang="en-US" b="1" i="1">
                        <a:solidFill>
                          <a:srgbClr val="000000"/>
                        </a:solidFill>
                        <a:latin typeface="Cambria Math" panose="02040503050406030204" pitchFamily="18" charset="0"/>
                      </a:rPr>
                      <m:t>𝒓</m:t>
                    </m:r>
                    <m:r>
                      <m:rPr>
                        <m:sty m:val="p"/>
                      </m:rPr>
                      <a:rPr lang="en-US" baseline="30000">
                        <a:solidFill>
                          <a:srgbClr val="000000"/>
                        </a:solidFill>
                        <a:latin typeface="Cambria Math" panose="02040503050406030204" pitchFamily="18" charset="0"/>
                      </a:rPr>
                      <m:t>T</m:t>
                    </m:r>
                    <m:r>
                      <a:rPr lang="en-US" b="1" i="1">
                        <a:solidFill>
                          <a:srgbClr val="000000"/>
                        </a:solidFill>
                        <a:latin typeface="Cambria Math" panose="02040503050406030204" pitchFamily="18" charset="0"/>
                      </a:rPr>
                      <m:t>𝒓</m:t>
                    </m:r>
                    <m:r>
                      <a:rPr lang="en-US" b="1" i="1">
                        <a:solidFill>
                          <a:srgbClr val="000000"/>
                        </a:solidFill>
                        <a:latin typeface="Cambria Math" panose="02040503050406030204" pitchFamily="18" charset="0"/>
                      </a:rPr>
                      <m:t> </m:t>
                    </m:r>
                  </m:oMath>
                </a14:m>
                <a:r>
                  <a:rPr lang="en-US" dirty="0"/>
                  <a:t>gives: </a:t>
                </a:r>
              </a:p>
              <a:p>
                <a:endParaRPr lang="en-US" sz="800" b="1" dirty="0">
                  <a:solidFill>
                    <a:srgbClr val="0000FF"/>
                  </a:solidFill>
                </a:endParaRPr>
              </a:p>
              <a:p>
                <a:r>
                  <a:rPr lang="en-US" b="1" dirty="0">
                    <a:solidFill>
                      <a:srgbClr val="0000FF"/>
                    </a:solidFill>
                  </a:rPr>
                  <a:t>Matrix Inverse</a:t>
                </a:r>
                <a:endParaRPr lang="en-US" dirty="0"/>
              </a:p>
              <a:p>
                <a:pPr>
                  <a:buFont typeface="Arial"/>
                  <a:buChar char="•"/>
                </a:pPr>
                <a:r>
                  <a:rPr lang="en-US" dirty="0"/>
                  <a:t> Note that a </a:t>
                </a:r>
                <a:r>
                  <a:rPr lang="en-US" b="1" i="1" dirty="0"/>
                  <a:t>matrix inverse (or some other more robust but expensive and potentially troublesome method ) </a:t>
                </a:r>
                <a:r>
                  <a:rPr lang="en-US" dirty="0"/>
                  <a:t>is required for least squares approximation.  The requirement to numerically invert the normal equations is computationally expensive, especially as the polynomial order (</a:t>
                </a:r>
                <a:r>
                  <a:rPr lang="en-US" i="1" dirty="0">
                    <a:latin typeface="Times New Roman" panose="02020603050405020304" pitchFamily="18" charset="0"/>
                    <a:cs typeface="Times New Roman" panose="02020603050405020304" pitchFamily="18" charset="0"/>
                  </a:rPr>
                  <a:t>N</a:t>
                </a:r>
                <a:r>
                  <a:rPr lang="en-US" dirty="0"/>
                  <a:t>) increases.</a:t>
                </a:r>
              </a:p>
              <a:p>
                <a:endParaRPr lang="en-US" sz="800" dirty="0"/>
              </a:p>
              <a:p>
                <a:endParaRPr lang="en-US" sz="800" dirty="0"/>
              </a:p>
              <a:p>
                <a:r>
                  <a:rPr lang="en-US" b="1" dirty="0">
                    <a:solidFill>
                      <a:srgbClr val="0000FF"/>
                    </a:solidFill>
                  </a:rPr>
                  <a:t>Diagonal Matrix </a:t>
                </a:r>
                <a:r>
                  <a:rPr lang="en-US" b="1" dirty="0">
                    <a:solidFill>
                      <a:srgbClr val="0000FF"/>
                    </a:solidFill>
                    <a:sym typeface="Wingdings" panose="05000000000000000000" pitchFamily="2" charset="2"/>
                  </a:rPr>
                  <a:t> Orthogonal Basis Function Approximation</a:t>
                </a:r>
                <a:endParaRPr lang="en-US" dirty="0"/>
              </a:p>
              <a:p>
                <a:pPr>
                  <a:buFont typeface="Arial"/>
                  <a:buChar char="•"/>
                </a:pPr>
                <a:r>
                  <a:rPr lang="en-US" dirty="0"/>
                  <a:t> It turns out that if make judicious choices (consequence of orthogonality):…</a:t>
                </a:r>
              </a:p>
              <a:p>
                <a:pPr lvl="1">
                  <a:buFont typeface="Arial"/>
                  <a:buChar char="•"/>
                </a:pPr>
                <a:r>
                  <a:rPr lang="en-US" dirty="0"/>
                  <a:t> the basis functions judiciously (e.g., </a:t>
                </a:r>
                <a:r>
                  <a:rPr lang="en-US" b="1" i="1" dirty="0" err="1"/>
                  <a:t>Chebyshev</a:t>
                </a:r>
                <a:r>
                  <a:rPr lang="en-US" b="1" i="1" dirty="0"/>
                  <a:t> Polynomials</a:t>
                </a:r>
                <a:r>
                  <a:rPr lang="en-US" dirty="0"/>
                  <a:t>), </a:t>
                </a:r>
              </a:p>
              <a:p>
                <a:pPr lvl="1">
                  <a:buFont typeface="Arial"/>
                  <a:buChar char="•"/>
                </a:pPr>
                <a:r>
                  <a:rPr lang="en-US" dirty="0"/>
                  <a:t> the function to be approximated is sampled using a </a:t>
                </a:r>
                <a:r>
                  <a:rPr lang="en-US" b="1" i="1" dirty="0"/>
                  <a:t>cosine distribution </a:t>
                </a:r>
                <a:r>
                  <a:rPr lang="en-US" dirty="0"/>
                  <a:t>of nodes,</a:t>
                </a:r>
              </a:p>
              <a:p>
                <a:pPr lvl="1">
                  <a:buFont typeface="Arial"/>
                  <a:buChar char="•"/>
                </a:pPr>
                <a:r>
                  <a:rPr lang="en-US" b="1" i="1" dirty="0"/>
                  <a:t> </a:t>
                </a:r>
                <a:r>
                  <a:rPr lang="en-US" dirty="0"/>
                  <a:t>the </a:t>
                </a:r>
                <a:r>
                  <a:rPr lang="en-US" b="1" i="1" dirty="0"/>
                  <a:t>weight matrix </a:t>
                </a:r>
                <a:r>
                  <a:rPr lang="en-US" dirty="0"/>
                  <a:t>is chosen to be </a:t>
                </a:r>
                <a:r>
                  <a:rPr lang="en-US" i="1" dirty="0">
                    <a:latin typeface="Times New Roman" panose="02020603050405020304" pitchFamily="18" charset="0"/>
                    <a:cs typeface="Times New Roman" panose="02020603050405020304" pitchFamily="18" charset="0"/>
                  </a:rPr>
                  <a:t>W</a:t>
                </a:r>
                <a:r>
                  <a:rPr lang="en-US" b="1"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diag</a:t>
                </a:r>
                <a:r>
                  <a:rPr lang="en-US" b="1" dirty="0">
                    <a:latin typeface="Times New Roman" panose="02020603050405020304" pitchFamily="18" charset="0"/>
                    <a:cs typeface="Times New Roman" panose="02020603050405020304" pitchFamily="18" charset="0"/>
                  </a:rPr>
                  <a:t>[</a:t>
                </a:r>
                <a:r>
                  <a:rPr lang="en-US" dirty="0">
                    <a:solidFill>
                      <a:srgbClr val="FF0000"/>
                    </a:solidFill>
                    <a:latin typeface="Times New Roman" panose="02020603050405020304" pitchFamily="18" charset="0"/>
                    <a:cs typeface="Times New Roman" panose="02020603050405020304" pitchFamily="18" charset="0"/>
                  </a:rPr>
                  <a:t>½</a:t>
                </a:r>
                <a:r>
                  <a:rPr lang="en-US" dirty="0">
                    <a:latin typeface="Times New Roman" panose="02020603050405020304" pitchFamily="18" charset="0"/>
                    <a:cs typeface="Times New Roman" panose="02020603050405020304" pitchFamily="18" charset="0"/>
                  </a:rPr>
                  <a:t>, 1, 1, …, 1, 1, </a:t>
                </a:r>
                <a:r>
                  <a:rPr lang="en-US" dirty="0">
                    <a:solidFill>
                      <a:srgbClr val="FF0000"/>
                    </a:solidFill>
                    <a:latin typeface="Times New Roman" panose="02020603050405020304" pitchFamily="18" charset="0"/>
                    <a:cs typeface="Times New Roman" panose="02020603050405020304" pitchFamily="18" charset="0"/>
                  </a:rPr>
                  <a:t>½</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t>
                </a:r>
              </a:p>
              <a:p>
                <a:pPr lvl="1"/>
                <a:endParaRPr lang="en-US" sz="800" dirty="0"/>
              </a:p>
              <a:p>
                <a:pPr lvl="1"/>
                <a:endParaRPr lang="en-US" sz="800" dirty="0"/>
              </a:p>
              <a:p>
                <a:pPr marL="0" lvl="1"/>
                <a:r>
                  <a:rPr lang="en-US" dirty="0"/>
                  <a:t> Then the matrix </a:t>
                </a:r>
                <a14:m>
                  <m:oMath xmlns:m="http://schemas.openxmlformats.org/officeDocument/2006/math">
                    <m:sSup>
                      <m:sSupPr>
                        <m:ctrlPr>
                          <a:rPr lang="en-US" i="1">
                            <a:latin typeface="Cambria Math" panose="02040503050406030204" pitchFamily="18" charset="0"/>
                          </a:rPr>
                        </m:ctrlPr>
                      </m:sSupPr>
                      <m:e>
                        <m:r>
                          <m:rPr>
                            <m:sty m:val="p"/>
                          </m:rPr>
                          <a:rPr lang="en-US" b="0" i="0">
                            <a:latin typeface="Cambria Math" panose="02040503050406030204" pitchFamily="18" charset="0"/>
                          </a:rPr>
                          <m:t>Φ</m:t>
                        </m:r>
                      </m:e>
                      <m:sup>
                        <m:r>
                          <m:rPr>
                            <m:sty m:val="p"/>
                          </m:rPr>
                          <a:rPr lang="en-US" b="0" i="0">
                            <a:latin typeface="Cambria Math" panose="02040503050406030204" pitchFamily="18" charset="0"/>
                          </a:rPr>
                          <m:t>T</m:t>
                        </m:r>
                      </m:sup>
                    </m:sSup>
                    <m:r>
                      <a:rPr lang="en-US" b="0" i="1">
                        <a:latin typeface="Cambria Math" panose="02040503050406030204" pitchFamily="18" charset="0"/>
                      </a:rPr>
                      <m:t>𝑊</m:t>
                    </m:r>
                    <m:r>
                      <m:rPr>
                        <m:sty m:val="p"/>
                      </m:rPr>
                      <a:rPr lang="en-US" b="0" i="0" smtClean="0">
                        <a:latin typeface="Cambria Math" panose="02040503050406030204" pitchFamily="18" charset="0"/>
                      </a:rPr>
                      <m:t>Φ</m:t>
                    </m:r>
                  </m:oMath>
                </a14:m>
                <a:r>
                  <a:rPr lang="en-US" dirty="0"/>
                  <a:t> to be inverted is </a:t>
                </a:r>
                <a:r>
                  <a:rPr lang="en-US" b="1" i="1" dirty="0"/>
                  <a:t>diagonal</a:t>
                </a:r>
                <a:r>
                  <a:rPr lang="en-US" dirty="0"/>
                  <a:t> and the inverse is trivial (and  </a:t>
                </a:r>
                <a:br>
                  <a:rPr lang="en-US" dirty="0"/>
                </a:br>
                <a:r>
                  <a:rPr lang="en-US" dirty="0"/>
                  <a:t> machine precision solution for the minimizing coefficient matrix </a:t>
                </a:r>
                <a14:m>
                  <m:oMath xmlns:m="http://schemas.openxmlformats.org/officeDocument/2006/math">
                    <m:r>
                      <a:rPr lang="en-US" b="1" i="1" smtClean="0">
                        <a:solidFill>
                          <a:srgbClr val="000000"/>
                        </a:solidFill>
                        <a:latin typeface="Cambria Math" panose="02040503050406030204" pitchFamily="18" charset="0"/>
                      </a:rPr>
                      <m:t>𝒂</m:t>
                    </m:r>
                  </m:oMath>
                </a14:m>
                <a:r>
                  <a:rPr lang="en-US" dirty="0"/>
                  <a:t> is possible).    </a:t>
                </a:r>
                <a:br>
                  <a:rPr lang="en-US" dirty="0"/>
                </a:br>
                <a:r>
                  <a:rPr lang="en-US" dirty="0"/>
                  <a:t> Furthermore, for a </a:t>
                </a:r>
                <a:r>
                  <a:rPr lang="en-US" b="1" i="1" dirty="0"/>
                  <a:t>complete set</a:t>
                </a:r>
                <a:r>
                  <a:rPr lang="en-US" i="1" dirty="0"/>
                  <a:t> of orthogonal basis functions , </a:t>
                </a:r>
                <a:r>
                  <a:rPr lang="en-US" i="1" dirty="0">
                    <a:latin typeface="Times New Roman" panose="02020603050405020304" pitchFamily="18" charset="0"/>
                    <a:cs typeface="Times New Roman" panose="02020603050405020304" pitchFamily="18" charset="0"/>
                  </a:rPr>
                  <a:t>N &amp; M</a:t>
                </a:r>
                <a:r>
                  <a:rPr lang="en-US" dirty="0"/>
                  <a:t> can be made </a:t>
                </a:r>
                <a:br>
                  <a:rPr lang="en-US" dirty="0"/>
                </a:br>
                <a:r>
                  <a:rPr lang="en-US" dirty="0"/>
                  <a:t> sufficiently large to allow the </a:t>
                </a:r>
                <a:r>
                  <a:rPr lang="en-US" b="1" i="1" dirty="0"/>
                  <a:t>residual error norm to be zero, to machine precision</a:t>
                </a:r>
                <a:r>
                  <a:rPr lang="en-US" dirty="0"/>
                  <a:t>.</a:t>
                </a:r>
              </a:p>
            </p:txBody>
          </p:sp>
        </mc:Choice>
        <mc:Fallback xmlns="">
          <p:sp>
            <p:nvSpPr>
              <p:cNvPr id="22" name="Rectangle 21"/>
              <p:cNvSpPr>
                <a:spLocks noRot="1" noChangeAspect="1" noMove="1" noResize="1" noEditPoints="1" noAdjustHandles="1" noChangeArrowheads="1" noChangeShapeType="1" noTextEdit="1"/>
              </p:cNvSpPr>
              <p:nvPr/>
            </p:nvSpPr>
            <p:spPr>
              <a:xfrm>
                <a:off x="107504" y="1071801"/>
                <a:ext cx="8928992" cy="5535939"/>
              </a:xfrm>
              <a:prstGeom prst="rect">
                <a:avLst/>
              </a:prstGeom>
              <a:blipFill rotWithShape="0">
                <a:blip r:embed="rId3"/>
                <a:stretch>
                  <a:fillRect l="-615" t="-661" b="-771"/>
                </a:stretch>
              </a:blipFill>
            </p:spPr>
            <p:txBody>
              <a:bodyPr/>
              <a:lstStyle/>
              <a:p>
                <a:r>
                  <a:rPr lang="en-US">
                    <a:noFill/>
                  </a:rPr>
                  <a:t> </a:t>
                </a:r>
              </a:p>
            </p:txBody>
          </p:sp>
        </mc:Fallback>
      </mc:AlternateContent>
      <p:pic>
        <p:nvPicPr>
          <p:cNvPr id="8" name="Picture 7" descr="TAMU_Aero_Logo.png"/>
          <p:cNvPicPr>
            <a:picLocks noChangeAspect="1"/>
          </p:cNvPicPr>
          <p:nvPr/>
        </p:nvPicPr>
        <p:blipFill>
          <a:blip r:embed="rId4"/>
          <a:stretch>
            <a:fillRect/>
          </a:stretch>
        </p:blipFill>
        <p:spPr>
          <a:xfrm>
            <a:off x="0" y="-7813"/>
            <a:ext cx="9144000" cy="998413"/>
          </a:xfrm>
          <a:prstGeom prst="rect">
            <a:avLst/>
          </a:prstGeom>
        </p:spPr>
      </p:pic>
      <p:sp>
        <p:nvSpPr>
          <p:cNvPr id="33" name="Rectangle 32"/>
          <p:cNvSpPr/>
          <p:nvPr/>
        </p:nvSpPr>
        <p:spPr>
          <a:xfrm>
            <a:off x="1" y="533400"/>
            <a:ext cx="9144000" cy="400110"/>
          </a:xfrm>
          <a:prstGeom prst="rect">
            <a:avLst/>
          </a:prstGeom>
        </p:spPr>
        <p:txBody>
          <a:bodyPr wrap="square">
            <a:spAutoFit/>
          </a:bodyPr>
          <a:lstStyle/>
          <a:p>
            <a:pPr algn="ctr"/>
            <a:r>
              <a:rPr lang="en-US" sz="2000" b="1" dirty="0">
                <a:solidFill>
                  <a:srgbClr val="FFFFFF"/>
                </a:solidFill>
                <a:latin typeface="Adobe Caslon Pro Bold"/>
                <a:cs typeface="Adobe Caslon Pro Bold"/>
              </a:rPr>
              <a:t>MATRIX  INVERSE</a:t>
            </a:r>
            <a:endParaRPr lang="en-US" sz="2000" b="1" dirty="0">
              <a:solidFill>
                <a:srgbClr val="FFFFFF"/>
              </a:solidFill>
            </a:endParaRPr>
          </a:p>
        </p:txBody>
      </p:sp>
      <p:sp>
        <p:nvSpPr>
          <p:cNvPr id="23" name="Slide Number Placeholder 16"/>
          <p:cNvSpPr txBox="1">
            <a:spLocks/>
          </p:cNvSpPr>
          <p:nvPr/>
        </p:nvSpPr>
        <p:spPr>
          <a:xfrm>
            <a:off x="6934200" y="6416675"/>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i="0" u="none" strike="noStrike" kern="1200" cap="none" spc="0" normalizeH="0" baseline="0" noProof="0" smtClean="0">
                <a:ln>
                  <a:noFill/>
                </a:ln>
                <a:solidFill>
                  <a:srgbClr val="660066"/>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600" i="0" u="none" strike="noStrike" kern="1200" cap="none" spc="0" normalizeH="0" baseline="0" noProof="0" dirty="0">
              <a:ln>
                <a:noFill/>
              </a:ln>
              <a:solidFill>
                <a:srgbClr val="660066"/>
              </a:solidFill>
              <a:effectLst/>
              <a:uLnTx/>
              <a:uFillTx/>
              <a:latin typeface="+mn-lt"/>
              <a:ea typeface="+mn-ea"/>
              <a:cs typeface="+mn-cs"/>
            </a:endParaRPr>
          </a:p>
        </p:txBody>
      </p:sp>
      <p:pic>
        <p:nvPicPr>
          <p:cNvPr id="10" name="Picture 9"/>
          <p:cNvPicPr>
            <a:picLocks noChangeAspect="1"/>
          </p:cNvPicPr>
          <p:nvPr/>
        </p:nvPicPr>
        <p:blipFill>
          <a:blip r:embed="rId5"/>
          <a:stretch>
            <a:fillRect/>
          </a:stretch>
        </p:blipFill>
        <p:spPr>
          <a:xfrm>
            <a:off x="3352800" y="1066800"/>
            <a:ext cx="2933700" cy="427505"/>
          </a:xfrm>
          <a:prstGeom prst="rect">
            <a:avLst/>
          </a:prstGeom>
        </p:spPr>
      </p:pic>
      <p:pic>
        <p:nvPicPr>
          <p:cNvPr id="11" name="Picture 10"/>
          <p:cNvPicPr>
            <a:picLocks noChangeAspect="1"/>
          </p:cNvPicPr>
          <p:nvPr/>
        </p:nvPicPr>
        <p:blipFill>
          <a:blip r:embed="rId6"/>
          <a:stretch>
            <a:fillRect/>
          </a:stretch>
        </p:blipFill>
        <p:spPr>
          <a:xfrm>
            <a:off x="5652120" y="1607031"/>
            <a:ext cx="2736304" cy="463589"/>
          </a:xfrm>
          <a:prstGeom prst="rect">
            <a:avLst/>
          </a:prstGeom>
        </p:spPr>
      </p:pic>
      <p:sp>
        <p:nvSpPr>
          <p:cNvPr id="12" name="TextBox 11"/>
          <p:cNvSpPr txBox="1"/>
          <p:nvPr/>
        </p:nvSpPr>
        <p:spPr>
          <a:xfrm>
            <a:off x="6836568" y="39469"/>
            <a:ext cx="2307432" cy="615553"/>
          </a:xfrm>
          <a:prstGeom prst="rect">
            <a:avLst/>
          </a:prstGeom>
          <a:noFill/>
        </p:spPr>
        <p:txBody>
          <a:bodyPr wrap="square" rtlCol="0">
            <a:spAutoFit/>
          </a:bodyPr>
          <a:lstStyle/>
          <a:p>
            <a:r>
              <a:rPr lang="en-US" sz="1200" dirty="0">
                <a:solidFill>
                  <a:schemeClr val="bg1"/>
                </a:solidFill>
                <a:latin typeface="Adobe Caslon Pro Bold"/>
                <a:cs typeface="Adobe Caslon Pro Bold"/>
              </a:rPr>
              <a:t>JUNKINS    &amp;    WOOLLANDS</a:t>
            </a:r>
          </a:p>
          <a:p>
            <a:r>
              <a:rPr lang="en-US" sz="1100" dirty="0">
                <a:solidFill>
                  <a:schemeClr val="bg1"/>
                </a:solidFill>
                <a:latin typeface="Adobe Caslon Pro Bold"/>
                <a:cs typeface="Adobe Caslon Pro Bold"/>
              </a:rPr>
              <a:t>Picard-</a:t>
            </a:r>
            <a:r>
              <a:rPr lang="en-US" sz="1100" dirty="0" err="1">
                <a:solidFill>
                  <a:schemeClr val="bg1"/>
                </a:solidFill>
                <a:latin typeface="Adobe Caslon Pro Bold"/>
                <a:cs typeface="Adobe Caslon Pro Bold"/>
              </a:rPr>
              <a:t>Chebyshev</a:t>
            </a:r>
            <a:r>
              <a:rPr lang="en-US" sz="1100" dirty="0">
                <a:solidFill>
                  <a:schemeClr val="bg1"/>
                </a:solidFill>
                <a:latin typeface="Adobe Caslon Pro Bold"/>
                <a:cs typeface="Adobe Caslon Pro Bold"/>
              </a:rPr>
              <a:t> Lecture Series</a:t>
            </a:r>
          </a:p>
          <a:p>
            <a:r>
              <a:rPr lang="en-US" sz="1100" dirty="0">
                <a:solidFill>
                  <a:schemeClr val="bg1"/>
                </a:solidFill>
                <a:latin typeface="Adobe Caslon Pro Bold"/>
                <a:cs typeface="Adobe Caslon Pro Bold"/>
              </a:rPr>
              <a:t>#1 Orthogonal Approximation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5157</TotalTime>
  <Words>2378</Words>
  <Application>Microsoft Macintosh PowerPoint</Application>
  <PresentationFormat>On-screen Show (4:3)</PresentationFormat>
  <Paragraphs>482</Paragraphs>
  <Slides>22</Slides>
  <Notes>15</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0" baseType="lpstr">
      <vt:lpstr>Adobe Caslon Pro Bold</vt:lpstr>
      <vt:lpstr>Arial</vt:lpstr>
      <vt:lpstr>Calibri</vt:lpstr>
      <vt:lpstr>Cambria Math</vt:lpstr>
      <vt:lpstr>Symbol</vt:lpstr>
      <vt:lpstr>Times New Roman</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Minnesota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Robyn Woollands</dc:creator>
  <cp:lastModifiedBy>Microsoft Office User</cp:lastModifiedBy>
  <cp:revision>221</cp:revision>
  <dcterms:created xsi:type="dcterms:W3CDTF">2017-03-16T22:19:39Z</dcterms:created>
  <dcterms:modified xsi:type="dcterms:W3CDTF">2019-10-04T22:26:49Z</dcterms:modified>
</cp:coreProperties>
</file>